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7"/>
  </p:notesMasterIdLst>
  <p:sldIdLst>
    <p:sldId id="256" r:id="rId2"/>
    <p:sldId id="278" r:id="rId3"/>
    <p:sldId id="279" r:id="rId4"/>
    <p:sldId id="315" r:id="rId5"/>
    <p:sldId id="316" r:id="rId6"/>
    <p:sldId id="317" r:id="rId7"/>
    <p:sldId id="318" r:id="rId8"/>
    <p:sldId id="319" r:id="rId9"/>
    <p:sldId id="32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306" r:id="rId18"/>
    <p:sldId id="307" r:id="rId19"/>
    <p:sldId id="308" r:id="rId20"/>
    <p:sldId id="309" r:id="rId21"/>
    <p:sldId id="310" r:id="rId22"/>
    <p:sldId id="311" r:id="rId23"/>
    <p:sldId id="299" r:id="rId24"/>
    <p:sldId id="300" r:id="rId25"/>
    <p:sldId id="301" r:id="rId26"/>
    <p:sldId id="302" r:id="rId27"/>
    <p:sldId id="303" r:id="rId28"/>
    <p:sldId id="304" r:id="rId29"/>
    <p:sldId id="312" r:id="rId30"/>
    <p:sldId id="293" r:id="rId31"/>
    <p:sldId id="294" r:id="rId32"/>
    <p:sldId id="313" r:id="rId33"/>
    <p:sldId id="314" r:id="rId34"/>
    <p:sldId id="298" r:id="rId35"/>
    <p:sldId id="322" r:id="rId3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3481"/>
    <a:srgbClr val="FFFFFF"/>
    <a:srgbClr val="00FFFF"/>
    <a:srgbClr val="3A5A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70" autoAdjust="0"/>
    <p:restoredTop sz="90196" autoAdjust="0"/>
  </p:normalViewPr>
  <p:slideViewPr>
    <p:cSldViewPr snapToGrid="0">
      <p:cViewPr varScale="1">
        <p:scale>
          <a:sx n="77" d="100"/>
          <a:sy n="77" d="100"/>
        </p:scale>
        <p:origin x="1412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16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13" Type="http://schemas.openxmlformats.org/officeDocument/2006/relationships/image" Target="../media/image15.wmf"/><Relationship Id="rId3" Type="http://schemas.openxmlformats.org/officeDocument/2006/relationships/image" Target="../media/image5.wmf"/><Relationship Id="rId7" Type="http://schemas.openxmlformats.org/officeDocument/2006/relationships/image" Target="../media/image9.wmf"/><Relationship Id="rId12" Type="http://schemas.openxmlformats.org/officeDocument/2006/relationships/image" Target="../media/image14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11" Type="http://schemas.openxmlformats.org/officeDocument/2006/relationships/image" Target="../media/image13.wmf"/><Relationship Id="rId5" Type="http://schemas.openxmlformats.org/officeDocument/2006/relationships/image" Target="../media/image7.wmf"/><Relationship Id="rId10" Type="http://schemas.openxmlformats.org/officeDocument/2006/relationships/image" Target="../media/image12.wmf"/><Relationship Id="rId4" Type="http://schemas.openxmlformats.org/officeDocument/2006/relationships/image" Target="../media/image6.wmf"/><Relationship Id="rId9" Type="http://schemas.openxmlformats.org/officeDocument/2006/relationships/image" Target="../media/image11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82.wmf"/><Relationship Id="rId1" Type="http://schemas.openxmlformats.org/officeDocument/2006/relationships/image" Target="../media/image64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92.wmf"/><Relationship Id="rId1" Type="http://schemas.openxmlformats.org/officeDocument/2006/relationships/image" Target="../media/image9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16.wmf"/><Relationship Id="rId7" Type="http://schemas.openxmlformats.org/officeDocument/2006/relationships/image" Target="../media/image18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17.wmf"/><Relationship Id="rId11" Type="http://schemas.openxmlformats.org/officeDocument/2006/relationships/image" Target="../media/image21.wmf"/><Relationship Id="rId5" Type="http://schemas.openxmlformats.org/officeDocument/2006/relationships/image" Target="../media/image7.wmf"/><Relationship Id="rId10" Type="http://schemas.openxmlformats.org/officeDocument/2006/relationships/image" Target="../media/image20.wmf"/><Relationship Id="rId4" Type="http://schemas.openxmlformats.org/officeDocument/2006/relationships/image" Target="../media/image6.wmf"/><Relationship Id="rId9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Relationship Id="rId6" Type="http://schemas.openxmlformats.org/officeDocument/2006/relationships/image" Target="../media/image38.wmf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image" Target="../media/image42.wmf"/><Relationship Id="rId7" Type="http://schemas.openxmlformats.org/officeDocument/2006/relationships/image" Target="../media/image46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5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581461-70A8-430A-B9DA-3CA3AF973A79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ABE927-8190-4C62-B0D3-B83895E7364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182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8675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886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0809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604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4367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850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6958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274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4625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463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427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3376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812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2959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5342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1337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3255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3366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1417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872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281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627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9185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941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556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1835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7615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1804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665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257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8359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6823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927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762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ABE927-8190-4C62-B0D3-B83895E7364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8751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882DB-8E6B-4387-AAB8-EBE39CD12337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909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882DB-8E6B-4387-AAB8-EBE39CD12337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932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882DB-8E6B-4387-AAB8-EBE39CD12337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003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882DB-8E6B-4387-AAB8-EBE39CD12337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202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882DB-8E6B-4387-AAB8-EBE39CD12337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904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882DB-8E6B-4387-AAB8-EBE39CD12337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05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882DB-8E6B-4387-AAB8-EBE39CD12337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404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882DB-8E6B-4387-AAB8-EBE39CD12337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958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882DB-8E6B-4387-AAB8-EBE39CD12337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066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882DB-8E6B-4387-AAB8-EBE39CD12337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272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882DB-8E6B-4387-AAB8-EBE39CD12337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993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882DB-8E6B-4387-AAB8-EBE39CD12337}" type="datetimeFigureOut">
              <a:rPr lang="zh-CN" altLang="en-US" smtClean="0"/>
              <a:t>2019/6/4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FEF2B5-431B-488B-9E1D-61D92B7929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895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oleObject" Target="../embeddings/oleObject33.bin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34.wmf"/><Relationship Id="rId12" Type="http://schemas.openxmlformats.org/officeDocument/2006/relationships/image" Target="../media/image36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38.wmf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30.bin"/><Relationship Id="rId11" Type="http://schemas.openxmlformats.org/officeDocument/2006/relationships/oleObject" Target="../embeddings/oleObject32.bin"/><Relationship Id="rId5" Type="http://schemas.openxmlformats.org/officeDocument/2006/relationships/image" Target="../media/image33.wmf"/><Relationship Id="rId15" Type="http://schemas.openxmlformats.org/officeDocument/2006/relationships/oleObject" Target="../embeddings/oleObject34.bin"/><Relationship Id="rId10" Type="http://schemas.openxmlformats.org/officeDocument/2006/relationships/image" Target="../media/image35.wmf"/><Relationship Id="rId4" Type="http://schemas.openxmlformats.org/officeDocument/2006/relationships/oleObject" Target="../embeddings/oleObject29.bin"/><Relationship Id="rId9" Type="http://schemas.openxmlformats.org/officeDocument/2006/relationships/oleObject" Target="../embeddings/oleObject31.bin"/><Relationship Id="rId14" Type="http://schemas.openxmlformats.org/officeDocument/2006/relationships/image" Target="../media/image37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44.wmf"/><Relationship Id="rId18" Type="http://schemas.openxmlformats.org/officeDocument/2006/relationships/oleObject" Target="../embeddings/oleObject42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1.wmf"/><Relationship Id="rId12" Type="http://schemas.openxmlformats.org/officeDocument/2006/relationships/oleObject" Target="../embeddings/oleObject39.bin"/><Relationship Id="rId17" Type="http://schemas.openxmlformats.org/officeDocument/2006/relationships/image" Target="../media/image4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41.bin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43.wmf"/><Relationship Id="rId5" Type="http://schemas.openxmlformats.org/officeDocument/2006/relationships/image" Target="../media/image40.wmf"/><Relationship Id="rId15" Type="http://schemas.openxmlformats.org/officeDocument/2006/relationships/image" Target="../media/image45.wmf"/><Relationship Id="rId10" Type="http://schemas.openxmlformats.org/officeDocument/2006/relationships/oleObject" Target="../embeddings/oleObject38.bin"/><Relationship Id="rId19" Type="http://schemas.openxmlformats.org/officeDocument/2006/relationships/image" Target="../media/image47.wmf"/><Relationship Id="rId4" Type="http://schemas.openxmlformats.org/officeDocument/2006/relationships/oleObject" Target="../embeddings/oleObject35.bin"/><Relationship Id="rId9" Type="http://schemas.openxmlformats.org/officeDocument/2006/relationships/image" Target="../media/image42.wmf"/><Relationship Id="rId14" Type="http://schemas.openxmlformats.org/officeDocument/2006/relationships/oleObject" Target="../embeddings/oleObject4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44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43.bin"/><Relationship Id="rId9" Type="http://schemas.openxmlformats.org/officeDocument/2006/relationships/image" Target="../media/image49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7.bin"/><Relationship Id="rId5" Type="http://schemas.openxmlformats.org/officeDocument/2006/relationships/image" Target="../media/image50.wmf"/><Relationship Id="rId4" Type="http://schemas.openxmlformats.org/officeDocument/2006/relationships/oleObject" Target="../embeddings/oleObject46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13" Type="http://schemas.openxmlformats.org/officeDocument/2006/relationships/image" Target="../media/image59.png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58.png"/><Relationship Id="rId17" Type="http://schemas.openxmlformats.org/officeDocument/2006/relationships/image" Target="../media/image63.e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62.png"/><Relationship Id="rId1" Type="http://schemas.openxmlformats.org/officeDocument/2006/relationships/vmlDrawing" Target="../drawings/vmlDrawing9.vml"/><Relationship Id="rId6" Type="http://schemas.openxmlformats.org/officeDocument/2006/relationships/image" Target="../media/image53.wmf"/><Relationship Id="rId11" Type="http://schemas.openxmlformats.org/officeDocument/2006/relationships/image" Target="../media/image57.png"/><Relationship Id="rId5" Type="http://schemas.openxmlformats.org/officeDocument/2006/relationships/oleObject" Target="../embeddings/oleObject48.bin"/><Relationship Id="rId15" Type="http://schemas.openxmlformats.org/officeDocument/2006/relationships/image" Target="../media/image61.png"/><Relationship Id="rId10" Type="http://schemas.openxmlformats.org/officeDocument/2006/relationships/image" Target="../media/image55.wmf"/><Relationship Id="rId4" Type="http://schemas.openxmlformats.org/officeDocument/2006/relationships/image" Target="../media/image56.png"/><Relationship Id="rId9" Type="http://schemas.openxmlformats.org/officeDocument/2006/relationships/oleObject" Target="../embeddings/oleObject50.bin"/><Relationship Id="rId1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65.wmf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70.png"/><Relationship Id="rId12" Type="http://schemas.openxmlformats.org/officeDocument/2006/relationships/oleObject" Target="../embeddings/oleObject52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3.emf"/><Relationship Id="rId1" Type="http://schemas.openxmlformats.org/officeDocument/2006/relationships/vmlDrawing" Target="../drawings/vmlDrawing10.vml"/><Relationship Id="rId6" Type="http://schemas.openxmlformats.org/officeDocument/2006/relationships/image" Target="../media/image69.png"/><Relationship Id="rId11" Type="http://schemas.openxmlformats.org/officeDocument/2006/relationships/image" Target="../media/image64.wmf"/><Relationship Id="rId5" Type="http://schemas.openxmlformats.org/officeDocument/2006/relationships/image" Target="../media/image68.png"/><Relationship Id="rId15" Type="http://schemas.openxmlformats.org/officeDocument/2006/relationships/image" Target="../media/image66.wmf"/><Relationship Id="rId10" Type="http://schemas.openxmlformats.org/officeDocument/2006/relationships/oleObject" Target="../embeddings/oleObject51.bin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oleObject" Target="../embeddings/oleObject5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6.bin"/><Relationship Id="rId13" Type="http://schemas.openxmlformats.org/officeDocument/2006/relationships/image" Target="../media/image86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82.wmf"/><Relationship Id="rId12" Type="http://schemas.openxmlformats.org/officeDocument/2006/relationships/image" Target="../media/image85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89.emf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55.bin"/><Relationship Id="rId11" Type="http://schemas.openxmlformats.org/officeDocument/2006/relationships/image" Target="../media/image84.png"/><Relationship Id="rId5" Type="http://schemas.openxmlformats.org/officeDocument/2006/relationships/image" Target="../media/image64.wmf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oleObject" Target="../embeddings/oleObject54.bin"/><Relationship Id="rId9" Type="http://schemas.openxmlformats.org/officeDocument/2006/relationships/image" Target="../media/image66.wmf"/><Relationship Id="rId14" Type="http://schemas.openxmlformats.org/officeDocument/2006/relationships/image" Target="../media/image8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91.wmf"/><Relationship Id="rId18" Type="http://schemas.openxmlformats.org/officeDocument/2006/relationships/image" Target="../media/image103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96.png"/><Relationship Id="rId12" Type="http://schemas.openxmlformats.org/officeDocument/2006/relationships/oleObject" Target="../embeddings/oleObject57.bin"/><Relationship Id="rId17" Type="http://schemas.openxmlformats.org/officeDocument/2006/relationships/image" Target="../media/image102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01.png"/><Relationship Id="rId1" Type="http://schemas.openxmlformats.org/officeDocument/2006/relationships/vmlDrawing" Target="../drawings/vmlDrawing12.v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5" Type="http://schemas.openxmlformats.org/officeDocument/2006/relationships/image" Target="../media/image92.wmf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oleObject" Target="../embeddings/oleObject58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93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96.png"/><Relationship Id="rId15" Type="http://schemas.openxmlformats.org/officeDocument/2006/relationships/image" Target="../media/image113.png"/><Relationship Id="rId10" Type="http://schemas.openxmlformats.org/officeDocument/2006/relationships/image" Target="../media/image108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png"/><Relationship Id="rId18" Type="http://schemas.openxmlformats.org/officeDocument/2006/relationships/image" Target="../media/image126.png"/><Relationship Id="rId3" Type="http://schemas.openxmlformats.org/officeDocument/2006/relationships/image" Target="../media/image93.png"/><Relationship Id="rId21" Type="http://schemas.openxmlformats.org/officeDocument/2006/relationships/image" Target="../media/image129.png"/><Relationship Id="rId7" Type="http://schemas.openxmlformats.org/officeDocument/2006/relationships/image" Target="../media/image99.png"/><Relationship Id="rId12" Type="http://schemas.openxmlformats.org/officeDocument/2006/relationships/image" Target="../media/image121.png"/><Relationship Id="rId17" Type="http://schemas.openxmlformats.org/officeDocument/2006/relationships/image" Target="../media/image125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14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20.png"/><Relationship Id="rId5" Type="http://schemas.openxmlformats.org/officeDocument/2006/relationships/image" Target="../media/image116.png"/><Relationship Id="rId15" Type="http://schemas.openxmlformats.org/officeDocument/2006/relationships/image" Target="../media/image124.png"/><Relationship Id="rId10" Type="http://schemas.openxmlformats.org/officeDocument/2006/relationships/image" Target="../media/image119.png"/><Relationship Id="rId19" Type="http://schemas.openxmlformats.org/officeDocument/2006/relationships/image" Target="../media/image127.png"/><Relationship Id="rId4" Type="http://schemas.openxmlformats.org/officeDocument/2006/relationships/image" Target="../media/image115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jpe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7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11.wmf"/><Relationship Id="rId7" Type="http://schemas.openxmlformats.org/officeDocument/2006/relationships/image" Target="../media/image4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9.wmf"/><Relationship Id="rId25" Type="http://schemas.openxmlformats.org/officeDocument/2006/relationships/image" Target="../media/image13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29" Type="http://schemas.openxmlformats.org/officeDocument/2006/relationships/image" Target="../media/image15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wmf"/><Relationship Id="rId24" Type="http://schemas.openxmlformats.org/officeDocument/2006/relationships/oleObject" Target="../embeddings/oleObject11.bin"/><Relationship Id="rId5" Type="http://schemas.openxmlformats.org/officeDocument/2006/relationships/image" Target="../media/image3.wmf"/><Relationship Id="rId15" Type="http://schemas.openxmlformats.org/officeDocument/2006/relationships/image" Target="../media/image8.wmf"/><Relationship Id="rId23" Type="http://schemas.openxmlformats.org/officeDocument/2006/relationships/image" Target="../media/image12.wmf"/><Relationship Id="rId28" Type="http://schemas.openxmlformats.org/officeDocument/2006/relationships/oleObject" Target="../embeddings/oleObject13.bin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0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14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13" Type="http://schemas.openxmlformats.org/officeDocument/2006/relationships/image" Target="../media/image7.wmf"/><Relationship Id="rId18" Type="http://schemas.openxmlformats.org/officeDocument/2006/relationships/oleObject" Target="../embeddings/oleObject21.bin"/><Relationship Id="rId3" Type="http://schemas.openxmlformats.org/officeDocument/2006/relationships/notesSlide" Target="../notesSlides/notesSlide5.xml"/><Relationship Id="rId21" Type="http://schemas.openxmlformats.org/officeDocument/2006/relationships/image" Target="../media/image19.wmf"/><Relationship Id="rId7" Type="http://schemas.openxmlformats.org/officeDocument/2006/relationships/image" Target="../media/image4.wmf"/><Relationship Id="rId12" Type="http://schemas.openxmlformats.org/officeDocument/2006/relationships/oleObject" Target="../embeddings/oleObject18.bin"/><Relationship Id="rId17" Type="http://schemas.openxmlformats.org/officeDocument/2006/relationships/image" Target="../media/image18.wmf"/><Relationship Id="rId25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20.bin"/><Relationship Id="rId20" Type="http://schemas.openxmlformats.org/officeDocument/2006/relationships/oleObject" Target="../embeddings/oleObject22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6.wmf"/><Relationship Id="rId24" Type="http://schemas.openxmlformats.org/officeDocument/2006/relationships/oleObject" Target="../embeddings/oleObject24.bin"/><Relationship Id="rId5" Type="http://schemas.openxmlformats.org/officeDocument/2006/relationships/image" Target="../media/image3.wmf"/><Relationship Id="rId15" Type="http://schemas.openxmlformats.org/officeDocument/2006/relationships/image" Target="../media/image17.wmf"/><Relationship Id="rId23" Type="http://schemas.openxmlformats.org/officeDocument/2006/relationships/image" Target="../media/image20.wmf"/><Relationship Id="rId10" Type="http://schemas.openxmlformats.org/officeDocument/2006/relationships/oleObject" Target="../embeddings/oleObject17.bin"/><Relationship Id="rId19" Type="http://schemas.openxmlformats.org/officeDocument/2006/relationships/image" Target="../media/image14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16.wmf"/><Relationship Id="rId14" Type="http://schemas.openxmlformats.org/officeDocument/2006/relationships/oleObject" Target="../embeddings/oleObject19.bin"/><Relationship Id="rId22" Type="http://schemas.openxmlformats.org/officeDocument/2006/relationships/oleObject" Target="../embeddings/oleObject23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5.bin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7.bin"/><Relationship Id="rId11" Type="http://schemas.openxmlformats.org/officeDocument/2006/relationships/image" Target="../media/image29.png"/><Relationship Id="rId5" Type="http://schemas.openxmlformats.org/officeDocument/2006/relationships/image" Target="../media/image25.wmf"/><Relationship Id="rId10" Type="http://schemas.openxmlformats.org/officeDocument/2006/relationships/image" Target="../media/image28.png"/><Relationship Id="rId4" Type="http://schemas.openxmlformats.org/officeDocument/2006/relationships/oleObject" Target="../embeddings/oleObject26.bin"/><Relationship Id="rId9" Type="http://schemas.openxmlformats.org/officeDocument/2006/relationships/image" Target="../media/image27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D:\work\expand_new\阶段报告\结题\PPT\清华大学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415" y="5972782"/>
            <a:ext cx="2445246" cy="75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850598" y="4120829"/>
            <a:ext cx="52941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陈楷东、姚依晨、李萌、陈家琦   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2019-06-04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444378" y="3587967"/>
            <a:ext cx="688158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810348" y="3232726"/>
            <a:ext cx="7374618" cy="0"/>
          </a:xfrm>
          <a:prstGeom prst="line">
            <a:avLst/>
          </a:prstGeom>
          <a:ln w="28575">
            <a:solidFill>
              <a:srgbClr val="74348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6889" y="231514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计算动力学大作业</a:t>
            </a:r>
            <a:endParaRPr lang="zh-CN" altLang="en-US" sz="44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8046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3"/>
    </mc:Choice>
    <mc:Fallback xmlns="">
      <p:transition spd="slow" advTm="5963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三、程序改写模块：实体单元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4984" y="1393011"/>
            <a:ext cx="6000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800" b="1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三维高阶单元（</a:t>
            </a:r>
            <a:r>
              <a:rPr lang="en-US" altLang="zh-CN" sz="2800" b="1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2800" b="1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节点六面体单元）</a:t>
            </a:r>
            <a:endParaRPr lang="zh-CN" altLang="en-US" sz="2800" b="1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1586" y="2436459"/>
            <a:ext cx="336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位移模式和坐标变换：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103827"/>
              </p:ext>
            </p:extLst>
          </p:nvPr>
        </p:nvGraphicFramePr>
        <p:xfrm>
          <a:off x="3826650" y="1962626"/>
          <a:ext cx="3806050" cy="6806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4" name="Equation" r:id="rId4" imgW="3479760" imgH="622080" progId="Equation.DSMT4">
                  <p:embed/>
                </p:oleObj>
              </mc:Choice>
              <mc:Fallback>
                <p:oleObj name="Equation" r:id="rId4" imgW="347976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26650" y="1962626"/>
                        <a:ext cx="3806050" cy="6806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3670584"/>
              </p:ext>
            </p:extLst>
          </p:nvPr>
        </p:nvGraphicFramePr>
        <p:xfrm>
          <a:off x="3826650" y="2730408"/>
          <a:ext cx="3772152" cy="6795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5" name="Equation" r:id="rId6" imgW="3454200" imgH="622080" progId="Equation.DSMT4">
                  <p:embed/>
                </p:oleObj>
              </mc:Choice>
              <mc:Fallback>
                <p:oleObj name="Equation" r:id="rId6" imgW="3454200" imgH="622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26650" y="2730408"/>
                        <a:ext cx="3772152" cy="6795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/>
          <p:cNvPicPr/>
          <p:nvPr/>
        </p:nvPicPr>
        <p:blipFill>
          <a:blip r:embed="rId8"/>
          <a:stretch>
            <a:fillRect/>
          </a:stretch>
        </p:blipFill>
        <p:spPr>
          <a:xfrm>
            <a:off x="5581328" y="3768597"/>
            <a:ext cx="3492694" cy="294639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5455" y="3583669"/>
            <a:ext cx="336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节点形函数：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Rectangle 5"/>
          <p:cNvSpPr>
            <a:spLocks noChangeArrowheads="1"/>
          </p:cNvSpPr>
          <p:nvPr/>
        </p:nvSpPr>
        <p:spPr bwMode="auto">
          <a:xfrm>
            <a:off x="3959564" y="4851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6388906"/>
              </p:ext>
            </p:extLst>
          </p:nvPr>
        </p:nvGraphicFramePr>
        <p:xfrm>
          <a:off x="531000" y="4230816"/>
          <a:ext cx="4238885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6" name="Equation" r:id="rId9" imgW="3225800" imgH="393700" progId="Equation.DSMT4">
                  <p:embed/>
                </p:oleObj>
              </mc:Choice>
              <mc:Fallback>
                <p:oleObj name="Equation" r:id="rId9" imgW="3225800" imgH="3937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000" y="4230816"/>
                        <a:ext cx="4238885" cy="5080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99719"/>
              </p:ext>
            </p:extLst>
          </p:nvPr>
        </p:nvGraphicFramePr>
        <p:xfrm>
          <a:off x="531000" y="4791546"/>
          <a:ext cx="2617121" cy="513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7" name="Equation" r:id="rId11" imgW="1981200" imgH="393700" progId="Equation.DSMT4">
                  <p:embed/>
                </p:oleObj>
              </mc:Choice>
              <mc:Fallback>
                <p:oleObj name="Equation" r:id="rId11" imgW="1981200" imgH="3937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000" y="4791546"/>
                        <a:ext cx="2617121" cy="5133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610246"/>
              </p:ext>
            </p:extLst>
          </p:nvPr>
        </p:nvGraphicFramePr>
        <p:xfrm>
          <a:off x="531000" y="5357602"/>
          <a:ext cx="2617121" cy="513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8" name="Equation" r:id="rId13" imgW="1968500" imgH="393700" progId="Equation.DSMT4">
                  <p:embed/>
                </p:oleObj>
              </mc:Choice>
              <mc:Fallback>
                <p:oleObj name="Equation" r:id="rId13" imgW="1968500" imgH="3937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000" y="5357602"/>
                        <a:ext cx="2617121" cy="5133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8589275"/>
              </p:ext>
            </p:extLst>
          </p:nvPr>
        </p:nvGraphicFramePr>
        <p:xfrm>
          <a:off x="547830" y="5968762"/>
          <a:ext cx="2583460" cy="513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09" name="Equation" r:id="rId15" imgW="1955800" imgH="393700" progId="Equation.DSMT4">
                  <p:embed/>
                </p:oleObj>
              </mc:Choice>
              <mc:Fallback>
                <p:oleObj name="Equation" r:id="rId15" imgW="1955800" imgH="3937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7830" y="5968762"/>
                        <a:ext cx="2583460" cy="5133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4769885" y="4282798"/>
            <a:ext cx="336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角节点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1-8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178273" y="4826111"/>
            <a:ext cx="336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棱节点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9-12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93648" y="5436623"/>
            <a:ext cx="336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棱节点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13-16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193648" y="6031134"/>
            <a:ext cx="3365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棱节点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17-20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3064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三、程序改写</a:t>
            </a:r>
            <a:r>
              <a:rPr lang="zh-CN" altLang="en-US" sz="4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模块：实体单元</a:t>
            </a:r>
          </a:p>
          <a:p>
            <a:pPr algn="ctr"/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7001" y="1378720"/>
            <a:ext cx="336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单元节点位移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7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200246"/>
              </p:ext>
            </p:extLst>
          </p:nvPr>
        </p:nvGraphicFramePr>
        <p:xfrm>
          <a:off x="2469057" y="1378719"/>
          <a:ext cx="3955629" cy="46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0" name="Equation" r:id="rId4" imgW="2387600" imgH="279400" progId="Equation.DSMT4">
                  <p:embed/>
                </p:oleObj>
              </mc:Choice>
              <mc:Fallback>
                <p:oleObj name="Equation" r:id="rId4" imgW="2387600" imgH="27940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9057" y="1378719"/>
                        <a:ext cx="3955629" cy="46166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267001" y="2153976"/>
            <a:ext cx="336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应变矩阵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879026"/>
              </p:ext>
            </p:extLst>
          </p:nvPr>
        </p:nvGraphicFramePr>
        <p:xfrm>
          <a:off x="1736601" y="2206234"/>
          <a:ext cx="2956102" cy="4357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1" name="Equation" r:id="rId6" imgW="1587500" imgH="228600" progId="Equation.DSMT4">
                  <p:embed/>
                </p:oleObj>
              </mc:Choice>
              <mc:Fallback>
                <p:oleObj name="Equation" r:id="rId6" imgW="1587500" imgH="228600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6601" y="2206234"/>
                        <a:ext cx="2956102" cy="4357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6708083"/>
              </p:ext>
            </p:extLst>
          </p:nvPr>
        </p:nvGraphicFramePr>
        <p:xfrm>
          <a:off x="242137" y="3007843"/>
          <a:ext cx="2352788" cy="35076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2" name="Equation" r:id="rId8" imgW="1727200" imgH="2578100" progId="Equation.DSMT4">
                  <p:embed/>
                </p:oleObj>
              </mc:Choice>
              <mc:Fallback>
                <p:oleObj name="Equation" r:id="rId8" imgW="1727200" imgH="25781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137" y="3007843"/>
                        <a:ext cx="2352788" cy="350763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3975234" y="4013734"/>
            <a:ext cx="9561438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0" name="Rectangle 25"/>
          <p:cNvSpPr>
            <a:spLocks noChangeArrowheads="1"/>
          </p:cNvSpPr>
          <p:nvPr/>
        </p:nvSpPr>
        <p:spPr bwMode="auto">
          <a:xfrm>
            <a:off x="7478829" y="233754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4134591"/>
              </p:ext>
            </p:extLst>
          </p:nvPr>
        </p:nvGraphicFramePr>
        <p:xfrm>
          <a:off x="6841289" y="1391099"/>
          <a:ext cx="15001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3" name="Equation" r:id="rId10" imgW="622080" imgH="203040" progId="Equation.DSMT4">
                  <p:embed/>
                </p:oleObj>
              </mc:Choice>
              <mc:Fallback>
                <p:oleObj name="Equation" r:id="rId10" imgW="6220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1289" y="1391099"/>
                        <a:ext cx="15001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1338667"/>
              </p:ext>
            </p:extLst>
          </p:nvPr>
        </p:nvGraphicFramePr>
        <p:xfrm>
          <a:off x="6826250" y="2087563"/>
          <a:ext cx="1585913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4" name="Equation" r:id="rId12" imgW="761760" imgH="203040" progId="Equation.DSMT4">
                  <p:embed/>
                </p:oleObj>
              </mc:Choice>
              <mc:Fallback>
                <p:oleObj name="Equation" r:id="rId12" imgW="7617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0" y="2087563"/>
                        <a:ext cx="1585913" cy="42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328341"/>
              </p:ext>
            </p:extLst>
          </p:nvPr>
        </p:nvGraphicFramePr>
        <p:xfrm>
          <a:off x="3731283" y="3380299"/>
          <a:ext cx="5368925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5" name="Equation" r:id="rId14" imgW="3098520" imgH="330120" progId="Equation.DSMT4">
                  <p:embed/>
                </p:oleObj>
              </mc:Choice>
              <mc:Fallback>
                <p:oleObj name="Equation" r:id="rId14" imgW="3098520" imgH="3301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1283" y="3380299"/>
                        <a:ext cx="5368925" cy="576263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8261343"/>
              </p:ext>
            </p:extLst>
          </p:nvPr>
        </p:nvGraphicFramePr>
        <p:xfrm>
          <a:off x="3731283" y="2773255"/>
          <a:ext cx="5170487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6" name="Equation" r:id="rId16" imgW="2984500" imgH="330200" progId="Equation.DSMT4">
                  <p:embed/>
                </p:oleObj>
              </mc:Choice>
              <mc:Fallback>
                <p:oleObj name="Equation" r:id="rId16" imgW="2984500" imgH="330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1283" y="2773255"/>
                        <a:ext cx="5170487" cy="57626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/>
          <p:cNvSpPr txBox="1"/>
          <p:nvPr/>
        </p:nvSpPr>
        <p:spPr>
          <a:xfrm>
            <a:off x="2624991" y="2846866"/>
            <a:ext cx="336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刚度阵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624991" y="3439042"/>
            <a:ext cx="3365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质量阵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Rectangle 41"/>
          <p:cNvSpPr>
            <a:spLocks noChangeArrowheads="1"/>
          </p:cNvSpPr>
          <p:nvPr/>
        </p:nvSpPr>
        <p:spPr bwMode="auto">
          <a:xfrm>
            <a:off x="4628314" y="467027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8402115"/>
              </p:ext>
            </p:extLst>
          </p:nvPr>
        </p:nvGraphicFramePr>
        <p:xfrm>
          <a:off x="2652345" y="4142244"/>
          <a:ext cx="6430378" cy="19374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37" name="Equation" r:id="rId18" imgW="4508500" imgH="1358900" progId="Equation.DSMT4">
                  <p:embed/>
                </p:oleObj>
              </mc:Choice>
              <mc:Fallback>
                <p:oleObj name="Equation" r:id="rId18" imgW="4508500" imgH="1358900" progId="Equation.DSMT4">
                  <p:embed/>
                  <p:pic>
                    <p:nvPicPr>
                      <p:cNvPr id="0" name="Object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2345" y="4142244"/>
                        <a:ext cx="6430378" cy="193741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文本框 33"/>
          <p:cNvSpPr txBox="1"/>
          <p:nvPr/>
        </p:nvSpPr>
        <p:spPr>
          <a:xfrm>
            <a:off x="2637222" y="6265343"/>
            <a:ext cx="64916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采用两点或三点高斯积分计算刚度阵和质量阵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007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</a:t>
            </a:r>
            <a:r>
              <a:rPr lang="zh-CN" altLang="en-US" sz="4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改写模块：实体单元</a:t>
            </a:r>
          </a:p>
          <a:p>
            <a:pPr algn="ctr"/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41468" y="1336578"/>
            <a:ext cx="8358522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与主程序的接口，在</a:t>
            </a:r>
            <a:r>
              <a:rPr lang="en-US" altLang="zh-CN" sz="2400" b="1" dirty="0" smtClean="0"/>
              <a:t>ELEMENT</a:t>
            </a:r>
            <a:r>
              <a:rPr lang="zh-CN" altLang="en-US" sz="2400" b="1" dirty="0" smtClean="0"/>
              <a:t>中，添加实体单元选项</a:t>
            </a:r>
            <a:r>
              <a:rPr lang="en-US" altLang="zh-CN" sz="2400" b="1" dirty="0" smtClean="0"/>
              <a:t>solid20</a:t>
            </a:r>
          </a:p>
          <a:p>
            <a:pPr marL="914400" lvl="1" indent="-457200">
              <a:lnSpc>
                <a:spcPct val="130000"/>
              </a:lnSpc>
              <a:buFont typeface="+mj-lt"/>
              <a:buAutoNum type="arabicPeriod"/>
            </a:pPr>
            <a:endParaRPr lang="en-US" altLang="zh-CN" sz="2400" b="1" dirty="0"/>
          </a:p>
          <a:p>
            <a:pPr lvl="1">
              <a:lnSpc>
                <a:spcPct val="130000"/>
              </a:lnSpc>
            </a:pPr>
            <a:endParaRPr lang="en-US" altLang="zh-CN" sz="2400" b="1" dirty="0" smtClean="0"/>
          </a:p>
          <a:p>
            <a:pPr lvl="1">
              <a:lnSpc>
                <a:spcPct val="130000"/>
              </a:lnSpc>
            </a:pPr>
            <a:endParaRPr lang="en-US" altLang="zh-CN" sz="2400" b="1" dirty="0" smtClean="0"/>
          </a:p>
          <a:p>
            <a:pPr marL="914400" lvl="1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类比于桁架单元，子例程</a:t>
            </a:r>
            <a:r>
              <a:rPr lang="en-US" altLang="zh-CN" sz="2400" b="1" dirty="0" smtClean="0"/>
              <a:t>solid20</a:t>
            </a:r>
            <a:r>
              <a:rPr lang="zh-CN" altLang="en-US" sz="2400" b="1" dirty="0" smtClean="0"/>
              <a:t>仅分配单元组内存，并调用</a:t>
            </a:r>
            <a:r>
              <a:rPr lang="en-US" altLang="zh-CN" sz="2400" b="1" dirty="0" smtClean="0"/>
              <a:t>olid20</a:t>
            </a:r>
            <a:r>
              <a:rPr lang="zh-CN" altLang="en-US" sz="2400" b="1" dirty="0" smtClean="0"/>
              <a:t>进行计算</a:t>
            </a:r>
            <a:endParaRPr lang="en-US" altLang="zh-CN" sz="2400" b="1" dirty="0" smtClean="0"/>
          </a:p>
          <a:p>
            <a:pPr marL="914400" lvl="1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IND.EQ.1</a:t>
            </a:r>
            <a:r>
              <a:rPr lang="zh-CN" altLang="en-US" sz="2400" b="1" dirty="0" smtClean="0"/>
              <a:t>，读入单元信息（模量、密度、泊松比、联系矩阵、坐标等，计算列高。此处还记录了每个单元中的总体节点编号，用于后续应力磨平）</a:t>
            </a:r>
            <a:endParaRPr lang="zh-CN" altLang="en-US" sz="24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1917" y="2406266"/>
            <a:ext cx="2619375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0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</a:t>
            </a:r>
            <a:r>
              <a:rPr lang="zh-CN" altLang="en-US" sz="4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程序改写</a:t>
            </a:r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模块</a:t>
            </a:r>
            <a:r>
              <a:rPr lang="zh-CN" altLang="en-US" sz="4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：实体单元</a:t>
            </a:r>
          </a:p>
          <a:p>
            <a:pPr algn="ctr"/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0" y="1128234"/>
            <a:ext cx="856526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IND.EQ.2</a:t>
            </a:r>
            <a:r>
              <a:rPr lang="zh-CN" altLang="en-US" sz="2400" b="1" dirty="0" smtClean="0"/>
              <a:t>，组装刚度阵</a:t>
            </a:r>
            <a:endParaRPr lang="en-US" altLang="zh-CN" sz="24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计算雅克比矩阵、逆矩阵、行列式</a:t>
            </a:r>
            <a:endParaRPr lang="en-US" altLang="zh-CN" sz="2400" b="1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计算弹性矩阵</a:t>
            </a:r>
            <a:r>
              <a:rPr lang="en-US" altLang="zh-CN" sz="2400" b="1" dirty="0"/>
              <a:t>D</a:t>
            </a:r>
            <a:r>
              <a:rPr lang="zh-CN" altLang="en-US" sz="2400" b="1" dirty="0"/>
              <a:t>、应变矩阵</a:t>
            </a:r>
            <a:r>
              <a:rPr lang="en-US" altLang="zh-CN" sz="2400" b="1" dirty="0"/>
              <a:t>B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高斯积分计算单元刚度阵、协调质量阵，并组装至结构总体刚度阵、质量阵</a:t>
            </a:r>
            <a:endParaRPr lang="en-US" altLang="zh-CN" sz="2400" b="1" dirty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/>
              <a:t>IND.EQ.3</a:t>
            </a:r>
            <a:r>
              <a:rPr lang="zh-CN" altLang="en-US" sz="2400" b="1" dirty="0" smtClean="0"/>
              <a:t>，计算应力和应力磨平</a:t>
            </a:r>
            <a:endParaRPr lang="en-US" altLang="zh-CN" sz="24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从总体结构位移中提取当前单元节点位移</a:t>
            </a:r>
            <a:endParaRPr lang="en-US" altLang="zh-CN" sz="24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计算应变矩阵</a:t>
            </a:r>
            <a:r>
              <a:rPr lang="en-US" altLang="zh-CN" sz="2400" b="1" dirty="0" smtClean="0"/>
              <a:t>B</a:t>
            </a:r>
            <a:r>
              <a:rPr lang="zh-CN" altLang="en-US" sz="2400" b="1" dirty="0" smtClean="0"/>
              <a:t>，计算应变</a:t>
            </a:r>
            <a:endParaRPr lang="en-US" altLang="zh-CN" sz="24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计算单元内的高斯积分点应力值</a:t>
            </a:r>
            <a:endParaRPr lang="en-US" altLang="zh-CN" sz="24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采用单元应力磨平的应力处理方法，外插至节点应力</a:t>
            </a:r>
            <a:endParaRPr lang="zh-CN" altLang="en-US" sz="2400" b="1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2415698"/>
              </p:ext>
            </p:extLst>
          </p:nvPr>
        </p:nvGraphicFramePr>
        <p:xfrm>
          <a:off x="4934900" y="5021898"/>
          <a:ext cx="15001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7" name="Equation" r:id="rId4" imgW="622080" imgH="203040" progId="Equation.DSMT4">
                  <p:embed/>
                </p:oleObj>
              </mc:Choice>
              <mc:Fallback>
                <p:oleObj name="Equation" r:id="rId4" imgW="6220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4900" y="5021898"/>
                        <a:ext cx="1500187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390468"/>
              </p:ext>
            </p:extLst>
          </p:nvPr>
        </p:nvGraphicFramePr>
        <p:xfrm>
          <a:off x="5684993" y="5624577"/>
          <a:ext cx="1585913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8" name="Equation" r:id="rId6" imgW="761760" imgH="203040" progId="Equation.DSMT4">
                  <p:embed/>
                </p:oleObj>
              </mc:Choice>
              <mc:Fallback>
                <p:oleObj name="Equation" r:id="rId6" imgW="76176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4993" y="5624577"/>
                        <a:ext cx="1585913" cy="42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762942"/>
              </p:ext>
            </p:extLst>
          </p:nvPr>
        </p:nvGraphicFramePr>
        <p:xfrm>
          <a:off x="6842281" y="4484769"/>
          <a:ext cx="428625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9" name="Equation" r:id="rId8" imgW="177480" imgH="203040" progId="Equation.DSMT4">
                  <p:embed/>
                </p:oleObj>
              </mc:Choice>
              <mc:Fallback>
                <p:oleObj name="Equation" r:id="rId8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281" y="4484769"/>
                        <a:ext cx="428625" cy="4889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491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</a:t>
            </a:r>
            <a:r>
              <a:rPr lang="zh-CN" altLang="en-US" sz="4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程序改写</a:t>
            </a:r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模块</a:t>
            </a:r>
            <a:r>
              <a:rPr lang="zh-CN" altLang="en-US" sz="4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：实体单元</a:t>
            </a:r>
          </a:p>
          <a:p>
            <a:pPr algn="ctr"/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231495" y="1162957"/>
            <a:ext cx="4965539" cy="637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应力处理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单元应力磨平）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63827" y="222727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1919127"/>
              </p:ext>
            </p:extLst>
          </p:nvPr>
        </p:nvGraphicFramePr>
        <p:xfrm>
          <a:off x="502506" y="2105283"/>
          <a:ext cx="5033320" cy="16738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1" name="Equation" r:id="rId4" imgW="3111500" imgH="952500" progId="Equation.DSMT4">
                  <p:embed/>
                </p:oleObj>
              </mc:Choice>
              <mc:Fallback>
                <p:oleObj name="Equation" r:id="rId4" imgW="3111500" imgH="95250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506" y="2105283"/>
                        <a:ext cx="5033320" cy="167382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7967117"/>
              </p:ext>
            </p:extLst>
          </p:nvPr>
        </p:nvGraphicFramePr>
        <p:xfrm>
          <a:off x="4816689" y="1342443"/>
          <a:ext cx="1438275" cy="447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82" name="Equation" r:id="rId6" imgW="888840" imgH="253800" progId="Equation.DSMT4">
                  <p:embed/>
                </p:oleObj>
              </mc:Choice>
              <mc:Fallback>
                <p:oleObj name="Equation" r:id="rId6" imgW="888840" imgH="253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6689" y="1342443"/>
                        <a:ext cx="1438275" cy="4476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395414" y="3785129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高斯点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889495" y="374776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节点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5544" y="4297478"/>
            <a:ext cx="9017000" cy="20443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高斯点应力外插至节点，再对不同单元求出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的节点应力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求平均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点高斯积分时，</a:t>
            </a:r>
            <a:r>
              <a:rPr lang="en-US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个高斯点外插</a:t>
            </a:r>
            <a:r>
              <a:rPr lang="en-US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个角点应力，上述方阵求逆即可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点高斯积分时，</a:t>
            </a:r>
            <a:r>
              <a:rPr lang="en-US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27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个高斯点外插</a:t>
            </a:r>
            <a:r>
              <a:rPr lang="en-US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个节点应力，矩阵不是方阵，求最小二乘伪逆，此部分由</a:t>
            </a:r>
            <a:r>
              <a:rPr lang="en-US" altLang="zh-CN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MATLAB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计算</a:t>
            </a:r>
            <a:endParaRPr lang="zh-CN" altLang="en-US" sz="2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291" y="1831790"/>
            <a:ext cx="2851799" cy="193791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066088" y="1511245"/>
            <a:ext cx="19800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《</a:t>
            </a:r>
            <a:r>
              <a:rPr lang="zh-CN" altLang="en-US" sz="1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有限单元法</a:t>
            </a:r>
            <a:r>
              <a:rPr lang="en-US" altLang="zh-CN" sz="1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》</a:t>
            </a:r>
            <a:r>
              <a:rPr lang="zh-CN" altLang="en-US" sz="1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en-US" altLang="zh-CN" sz="1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P177</a:t>
            </a:r>
            <a:endParaRPr lang="zh-CN" altLang="en-US" sz="1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051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</a:t>
            </a:r>
            <a:r>
              <a:rPr lang="zh-CN" altLang="en-US" sz="4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改写模块：实体单元</a:t>
            </a:r>
          </a:p>
          <a:p>
            <a:pPr algn="ctr"/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370391" y="1162957"/>
            <a:ext cx="95143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算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例验证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:941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个节点，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144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个单元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335034" y="1963782"/>
            <a:ext cx="3155921" cy="238908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94224" y="4447771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均布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载荷单轴拉伸</a:t>
            </a:r>
            <a:endParaRPr lang="zh-CN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099897"/>
              </p:ext>
            </p:extLst>
          </p:nvPr>
        </p:nvGraphicFramePr>
        <p:xfrm>
          <a:off x="679450" y="4970400"/>
          <a:ext cx="1422400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8" name="Equation" r:id="rId5" imgW="1002960" imgH="304560" progId="Equation.DSMT4">
                  <p:embed/>
                </p:oleObj>
              </mc:Choice>
              <mc:Fallback>
                <p:oleObj name="Equation" r:id="rId5" imgW="1002960" imgH="30456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450" y="4970400"/>
                        <a:ext cx="1422400" cy="4413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/>
          <p:cNvSpPr/>
          <p:nvPr/>
        </p:nvSpPr>
        <p:spPr>
          <a:xfrm>
            <a:off x="550921" y="5559641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角节点</a:t>
            </a:r>
            <a:endParaRPr lang="zh-CN" altLang="en-US" dirty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08810"/>
              </p:ext>
            </p:extLst>
          </p:nvPr>
        </p:nvGraphicFramePr>
        <p:xfrm>
          <a:off x="1355725" y="5459413"/>
          <a:ext cx="881063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79" name="Equation" r:id="rId7" imgW="622080" imgH="393480" progId="Equation.DSMT4">
                  <p:embed/>
                </p:oleObj>
              </mc:Choice>
              <mc:Fallback>
                <p:oleObj name="Equation" r:id="rId7" imgW="62208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55725" y="5459413"/>
                        <a:ext cx="881063" cy="5699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矩形 19"/>
          <p:cNvSpPr/>
          <p:nvPr/>
        </p:nvSpPr>
        <p:spPr>
          <a:xfrm>
            <a:off x="506471" y="608226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棱边节点</a:t>
            </a:r>
            <a:endParaRPr lang="zh-CN" altLang="en-US" dirty="0"/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567220"/>
              </p:ext>
            </p:extLst>
          </p:nvPr>
        </p:nvGraphicFramePr>
        <p:xfrm>
          <a:off x="1500188" y="6024563"/>
          <a:ext cx="738187" cy="56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0" name="Equation" r:id="rId9" imgW="520560" imgH="393480" progId="Equation.DSMT4">
                  <p:embed/>
                </p:oleObj>
              </mc:Choice>
              <mc:Fallback>
                <p:oleObj name="Equation" r:id="rId9" imgW="5205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00188" y="6024563"/>
                        <a:ext cx="738187" cy="5699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矩形 22"/>
          <p:cNvSpPr/>
          <p:nvPr/>
        </p:nvSpPr>
        <p:spPr>
          <a:xfrm>
            <a:off x="4675588" y="1907594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ANSYS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位移解</a:t>
            </a:r>
            <a:endParaRPr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4415745" y="2080751"/>
            <a:ext cx="3998788" cy="4734040"/>
            <a:chOff x="4257671" y="1721661"/>
            <a:chExt cx="4346748" cy="5145979"/>
          </a:xfrm>
        </p:grpSpPr>
        <p:pic>
          <p:nvPicPr>
            <p:cNvPr id="10" name="图片 9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6444784" y="1721661"/>
              <a:ext cx="2159635" cy="1911985"/>
            </a:xfrm>
            <a:prstGeom prst="rect">
              <a:avLst/>
            </a:prstGeom>
          </p:spPr>
        </p:pic>
        <p:grpSp>
          <p:nvGrpSpPr>
            <p:cNvPr id="22" name="组合 21"/>
            <p:cNvGrpSpPr/>
            <p:nvPr/>
          </p:nvGrpSpPr>
          <p:grpSpPr>
            <a:xfrm>
              <a:off x="4257671" y="1927213"/>
              <a:ext cx="4346748" cy="4940427"/>
              <a:chOff x="4257671" y="1927213"/>
              <a:chExt cx="4346748" cy="4940427"/>
            </a:xfrm>
          </p:grpSpPr>
          <p:pic>
            <p:nvPicPr>
              <p:cNvPr id="9" name="图片 8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71410" y="3556531"/>
                <a:ext cx="2159635" cy="1636395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257671" y="1927213"/>
                <a:ext cx="2159635" cy="1637665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444784" y="3414925"/>
                <a:ext cx="2159635" cy="1919605"/>
              </a:xfrm>
              <a:prstGeom prst="rect">
                <a:avLst/>
              </a:prstGeom>
            </p:spPr>
          </p:pic>
          <p:pic>
            <p:nvPicPr>
              <p:cNvPr id="26" name="图片 2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71410" y="5186502"/>
                <a:ext cx="2159635" cy="1636395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28691" y="5083251"/>
                <a:ext cx="2014175" cy="1784389"/>
              </a:xfrm>
              <a:prstGeom prst="rect">
                <a:avLst/>
              </a:prstGeom>
            </p:spPr>
          </p:pic>
        </p:grpSp>
      </p:grpSp>
      <p:sp>
        <p:nvSpPr>
          <p:cNvPr id="25" name="矩形 24"/>
          <p:cNvSpPr/>
          <p:nvPr/>
        </p:nvSpPr>
        <p:spPr>
          <a:xfrm>
            <a:off x="6517833" y="1857947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改写程序位移解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560209" y="2369682"/>
            <a:ext cx="5390316" cy="4311193"/>
            <a:chOff x="3560209" y="2369682"/>
            <a:chExt cx="5390316" cy="4311193"/>
          </a:xfrm>
        </p:grpSpPr>
        <p:pic>
          <p:nvPicPr>
            <p:cNvPr id="16" name="图片 15"/>
            <p:cNvPicPr/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209" y="2369682"/>
              <a:ext cx="5390316" cy="43111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" name="矩形 28"/>
            <p:cNvSpPr/>
            <p:nvPr/>
          </p:nvSpPr>
          <p:spPr>
            <a:xfrm>
              <a:off x="5790480" y="5694397"/>
              <a:ext cx="24929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一</a:t>
              </a:r>
              <a:r>
                <a:rPr lang="zh-CN" altLang="en-US" b="1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条棱边上的节点位移</a:t>
              </a:r>
              <a:endPara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675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</a:t>
            </a:r>
            <a:r>
              <a:rPr lang="zh-CN" altLang="en-US" sz="4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改写模块：实体单元</a:t>
            </a:r>
          </a:p>
          <a:p>
            <a:pPr algn="ctr"/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370391" y="1070296"/>
            <a:ext cx="95143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算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例验证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:941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个节点，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144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个单元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631866" y="1907594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ANSYS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应力解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2371890" y="1877976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改写程序应力解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92386" y="2376489"/>
            <a:ext cx="3721418" cy="4375444"/>
            <a:chOff x="4177982" y="2276926"/>
            <a:chExt cx="4449058" cy="5230964"/>
          </a:xfrm>
        </p:grpSpPr>
        <p:pic>
          <p:nvPicPr>
            <p:cNvPr id="31" name="图片 30"/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4177982" y="2340124"/>
              <a:ext cx="2159635" cy="1636395"/>
            </a:xfrm>
            <a:prstGeom prst="rect">
              <a:avLst/>
            </a:prstGeom>
          </p:spPr>
        </p:pic>
        <p:pic>
          <p:nvPicPr>
            <p:cNvPr id="32" name="图片 31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6377299" y="2276926"/>
              <a:ext cx="2159635" cy="1925955"/>
            </a:xfrm>
            <a:prstGeom prst="rect">
              <a:avLst/>
            </a:prstGeom>
          </p:spPr>
        </p:pic>
        <p:pic>
          <p:nvPicPr>
            <p:cNvPr id="33" name="图片 32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4197823" y="3998270"/>
              <a:ext cx="2159635" cy="1637665"/>
            </a:xfrm>
            <a:prstGeom prst="rect">
              <a:avLst/>
            </a:prstGeom>
          </p:spPr>
        </p:pic>
        <p:pic>
          <p:nvPicPr>
            <p:cNvPr id="34" name="图片 33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6517832" y="3976519"/>
              <a:ext cx="2058783" cy="1831778"/>
            </a:xfrm>
            <a:prstGeom prst="rect">
              <a:avLst/>
            </a:prstGeom>
          </p:spPr>
        </p:pic>
        <p:pic>
          <p:nvPicPr>
            <p:cNvPr id="35" name="图片 34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4197823" y="5657686"/>
              <a:ext cx="2159635" cy="1635125"/>
            </a:xfrm>
            <a:prstGeom prst="rect">
              <a:avLst/>
            </a:prstGeom>
          </p:spPr>
        </p:pic>
        <p:pic>
          <p:nvPicPr>
            <p:cNvPr id="36" name="图片 35"/>
            <p:cNvPicPr/>
            <p:nvPr/>
          </p:nvPicPr>
          <p:blipFill>
            <a:blip r:embed="rId9"/>
            <a:stretch>
              <a:fillRect/>
            </a:stretch>
          </p:blipFill>
          <p:spPr>
            <a:xfrm>
              <a:off x="6467405" y="5592095"/>
              <a:ext cx="2159635" cy="1915795"/>
            </a:xfrm>
            <a:prstGeom prst="rect">
              <a:avLst/>
            </a:prstGeom>
          </p:spPr>
        </p:pic>
      </p:grpSp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8393209"/>
              </p:ext>
            </p:extLst>
          </p:nvPr>
        </p:nvGraphicFramePr>
        <p:xfrm>
          <a:off x="282872" y="3072400"/>
          <a:ext cx="32861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5" name="Equation" r:id="rId10" imgW="203040" imgH="228600" progId="Equation.DSMT4">
                  <p:embed/>
                </p:oleObj>
              </mc:Choice>
              <mc:Fallback>
                <p:oleObj name="Equation" r:id="rId10" imgW="20304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872" y="3072400"/>
                        <a:ext cx="328612" cy="4032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2139855"/>
              </p:ext>
            </p:extLst>
          </p:nvPr>
        </p:nvGraphicFramePr>
        <p:xfrm>
          <a:off x="282575" y="4287838"/>
          <a:ext cx="328613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6" name="Equation" r:id="rId12" imgW="203040" imgH="241200" progId="Equation.DSMT4">
                  <p:embed/>
                </p:oleObj>
              </mc:Choice>
              <mc:Fallback>
                <p:oleObj name="Equation" r:id="rId12" imgW="203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575" y="4287838"/>
                        <a:ext cx="328613" cy="427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2776231"/>
              </p:ext>
            </p:extLst>
          </p:nvPr>
        </p:nvGraphicFramePr>
        <p:xfrm>
          <a:off x="303253" y="5674660"/>
          <a:ext cx="328613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7" name="Equation" r:id="rId14" imgW="203040" imgH="241200" progId="Equation.DSMT4">
                  <p:embed/>
                </p:oleObj>
              </mc:Choice>
              <mc:Fallback>
                <p:oleObj name="Equation" r:id="rId14" imgW="2030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3253" y="5674660"/>
                        <a:ext cx="328613" cy="427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0" name="图片 39"/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770" y="1896970"/>
            <a:ext cx="4673291" cy="4004874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矩形 40"/>
          <p:cNvSpPr/>
          <p:nvPr/>
        </p:nvSpPr>
        <p:spPr>
          <a:xfrm>
            <a:off x="5455469" y="5989854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侧面一条线上节点的正应力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7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</a:t>
            </a:r>
            <a:r>
              <a:rPr lang="zh-CN" altLang="en-US" sz="4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改写模块：实体单元</a:t>
            </a:r>
          </a:p>
          <a:p>
            <a:pPr algn="ctr"/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370391" y="1070296"/>
            <a:ext cx="95143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算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例验证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悬臂梁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3885844" y="2523147"/>
          <a:ext cx="4386264" cy="1272978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46208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6208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46208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64456"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 smtClean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网格</a:t>
                      </a:r>
                      <a:r>
                        <a:rPr lang="zh-CN" altLang="en-US" sz="1800" kern="100" dirty="0" smtClean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长度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节点数量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单元数量</a:t>
                      </a:r>
                      <a:endParaRPr lang="zh-CN" sz="1800" kern="100" dirty="0"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4261"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621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4261"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0.05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3665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640</a:t>
                      </a:r>
                      <a:endParaRPr lang="zh-CN" sz="1800" b="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3613928" y="1299005"/>
            <a:ext cx="40254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截面为正方形，尺寸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0.2×0.2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，长度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373746" y="2037669"/>
            <a:ext cx="1579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两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组网格尺寸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357597" y="1897046"/>
            <a:ext cx="3256331" cy="2262830"/>
            <a:chOff x="443983" y="2012608"/>
            <a:chExt cx="2950007" cy="2049965"/>
          </a:xfrm>
        </p:grpSpPr>
        <p:pic>
          <p:nvPicPr>
            <p:cNvPr id="22" name="图片 21"/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43983" y="3033686"/>
              <a:ext cx="2950007" cy="102888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6131" y="2012608"/>
              <a:ext cx="2947859" cy="1021078"/>
            </a:xfrm>
            <a:prstGeom prst="rect">
              <a:avLst/>
            </a:prstGeom>
          </p:spPr>
        </p:pic>
      </p:grpSp>
      <p:cxnSp>
        <p:nvCxnSpPr>
          <p:cNvPr id="23" name="直接箭头连接符 22"/>
          <p:cNvCxnSpPr/>
          <p:nvPr/>
        </p:nvCxnSpPr>
        <p:spPr>
          <a:xfrm>
            <a:off x="3556263" y="2781135"/>
            <a:ext cx="0" cy="486032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/>
          <p:nvPr/>
        </p:nvPicPr>
        <p:blipFill>
          <a:blip r:embed="rId5"/>
          <a:stretch>
            <a:fillRect/>
          </a:stretch>
        </p:blipFill>
        <p:spPr>
          <a:xfrm>
            <a:off x="5951661" y="4156853"/>
            <a:ext cx="2980672" cy="2652895"/>
          </a:xfrm>
          <a:prstGeom prst="rect">
            <a:avLst/>
          </a:prstGeom>
        </p:spPr>
      </p:pic>
      <p:pic>
        <p:nvPicPr>
          <p:cNvPr id="30" name="图片 29"/>
          <p:cNvPicPr/>
          <p:nvPr/>
        </p:nvPicPr>
        <p:blipFill>
          <a:blip r:embed="rId6"/>
          <a:stretch>
            <a:fillRect/>
          </a:stretch>
        </p:blipFill>
        <p:spPr>
          <a:xfrm>
            <a:off x="2862645" y="4239342"/>
            <a:ext cx="2912851" cy="2581397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255858" y="4579095"/>
            <a:ext cx="281817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不同网格尺寸下的悬臂梁挠度计算结果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3556263" y="3913837"/>
            <a:ext cx="0" cy="486032"/>
          </a:xfrm>
          <a:prstGeom prst="straightConnector1">
            <a:avLst/>
          </a:prstGeom>
          <a:ln w="25400">
            <a:solidFill>
              <a:srgbClr val="FF000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200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三、程序改写模块：实体单元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9690" y="1417774"/>
            <a:ext cx="5274310" cy="4519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889018" y="1663486"/>
            <a:ext cx="2906938" cy="218876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849613" y="5842253"/>
            <a:ext cx="37914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条棱边上的悬臂梁挠度</a:t>
            </a:r>
            <a:r>
              <a: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(640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单元</a:t>
            </a:r>
            <a:r>
              <a: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73822" y="1186026"/>
            <a:ext cx="33121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悬臂梁挠度计算结果对比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5"/>
          <a:stretch>
            <a:fillRect/>
          </a:stretch>
        </p:blipFill>
        <p:spPr>
          <a:xfrm>
            <a:off x="889018" y="4024888"/>
            <a:ext cx="2804994" cy="249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9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三、程序改写模块：实体单元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/>
          </p:nvPr>
        </p:nvGraphicFramePr>
        <p:xfrm>
          <a:off x="616454" y="1923886"/>
          <a:ext cx="7911092" cy="4351334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1753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561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6254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6094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56146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543917"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 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位移分量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STAP90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ANSYS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相对误差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62611">
                <a:tc rowSpan="3"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（自由端角</a:t>
                      </a:r>
                      <a:r>
                        <a:rPr lang="zh-CN" sz="16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点</a:t>
                      </a:r>
                      <a:r>
                        <a:rPr lang="en-US" altLang="zh-CN" sz="16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0.744784E-05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0.74482E-05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0.0048%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439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-0.100823E-03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-0.10082E-03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0.0030%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-0.110609E-05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L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-0.11063E-05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0.019%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62611">
                <a:tc rowSpan="3"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236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（外侧棱</a:t>
                      </a:r>
                      <a:r>
                        <a:rPr lang="zh-CN" sz="16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边</a:t>
                      </a:r>
                      <a:r>
                        <a:rPr lang="zh-CN" altLang="en-US" sz="16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点</a:t>
                      </a:r>
                      <a:r>
                        <a:rPr lang="zh-CN" sz="1600" kern="100" dirty="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）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0.452118E-05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0.45209E-05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0.0062%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-0.179334E-04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-0.17931E-04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0.0134%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439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-0.564570E-06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-0.56455E-06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0.0035%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2611">
                <a:tc rowSpan="3"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300</a:t>
                      </a:r>
                      <a:r>
                        <a:rPr lang="zh-CN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（内部角点）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</a:t>
                      </a:r>
                      <a:endParaRPr lang="zh-CN" sz="16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0.261319E-13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-0.63659E-13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4391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-0.423098E-04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-0.42307E-04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0.0066%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/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36261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Z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0.914051E-14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0.60686E-13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indent="28829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\</a:t>
                      </a:r>
                      <a:endParaRPr lang="zh-CN" sz="16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8953" marR="48953" marT="0" marB="0" anchor="ctr"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22957" y="1276842"/>
            <a:ext cx="382829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典型节点的位移计算结果对比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2362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主要内容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95856" y="1351637"/>
            <a:ext cx="539679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选题与分工</a:t>
            </a:r>
            <a:endParaRPr lang="en-US" altLang="zh-CN" sz="3200" b="1" dirty="0" smtClean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文献调研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模块</a:t>
            </a:r>
            <a:endParaRPr lang="en-US" altLang="zh-CN" sz="3200" b="1" dirty="0" smtClean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程序改写模块</a:t>
            </a:r>
            <a:endParaRPr lang="en-US" altLang="zh-CN" sz="3200" b="1" dirty="0" smtClean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实际问题分析模块</a:t>
            </a:r>
            <a:endParaRPr lang="en-US" altLang="zh-CN" sz="3200" b="1" dirty="0" smtClean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200" b="1" dirty="0" smtClean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总结与感想</a:t>
            </a:r>
            <a:endParaRPr lang="zh-CN" altLang="en-US" sz="3200" b="1" dirty="0"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414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三、程序改写模块：实体单元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499" y="1518195"/>
            <a:ext cx="6162720" cy="528070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24103" y="1211048"/>
            <a:ext cx="4344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不同网格尺寸的位移计算结果对比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8805" y="1851795"/>
            <a:ext cx="1369163" cy="77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43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三、程序改写模块：实体单元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103" y="1211048"/>
            <a:ext cx="2595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应力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计算结果对比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59797" y="2613597"/>
          <a:ext cx="328612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0" name="Equation" r:id="rId4" imgW="203040" imgH="228600" progId="Equation.DSMT4">
                  <p:embed/>
                </p:oleObj>
              </mc:Choice>
              <mc:Fallback>
                <p:oleObj name="Equation" r:id="rId4" imgW="203040" imgH="228600" progId="Equation.DSMT4">
                  <p:embed/>
                  <p:pic>
                    <p:nvPicPr>
                      <p:cNvPr id="9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97" y="2613597"/>
                        <a:ext cx="328612" cy="40322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69850" y="4086225"/>
          <a:ext cx="307975" cy="40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1" name="Equation" r:id="rId6" imgW="190440" imgH="228600" progId="Equation.DSMT4">
                  <p:embed/>
                </p:oleObj>
              </mc:Choice>
              <mc:Fallback>
                <p:oleObj name="Equation" r:id="rId6" imgW="190440" imgH="228600" progId="Equation.DSMT4">
                  <p:embed/>
                  <p:pic>
                    <p:nvPicPr>
                      <p:cNvPr id="10" name="对象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850" y="4086225"/>
                        <a:ext cx="307975" cy="4048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/>
          </p:nvPr>
        </p:nvGraphicFramePr>
        <p:xfrm>
          <a:off x="121367" y="5705487"/>
          <a:ext cx="328613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2" name="Equation" r:id="rId8" imgW="203040" imgH="241200" progId="Equation.DSMT4">
                  <p:embed/>
                </p:oleObj>
              </mc:Choice>
              <mc:Fallback>
                <p:oleObj name="Equation" r:id="rId8" imgW="203040" imgH="241200" progId="Equation.DSMT4">
                  <p:embed/>
                  <p:pic>
                    <p:nvPicPr>
                      <p:cNvPr id="11" name="对象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367" y="5705487"/>
                        <a:ext cx="328613" cy="4270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519064" y="1661194"/>
            <a:ext cx="4687908" cy="5253443"/>
            <a:chOff x="519064" y="1661194"/>
            <a:chExt cx="4687908" cy="5253443"/>
          </a:xfrm>
        </p:grpSpPr>
        <p:pic>
          <p:nvPicPr>
            <p:cNvPr id="6" name="图片 5"/>
            <p:cNvPicPr/>
            <p:nvPr/>
          </p:nvPicPr>
          <p:blipFill>
            <a:blip r:embed="rId10"/>
            <a:stretch>
              <a:fillRect/>
            </a:stretch>
          </p:blipFill>
          <p:spPr>
            <a:xfrm>
              <a:off x="527301" y="1809097"/>
              <a:ext cx="2149997" cy="1613089"/>
            </a:xfrm>
            <a:prstGeom prst="rect">
              <a:avLst/>
            </a:prstGeom>
          </p:spPr>
        </p:pic>
        <p:pic>
          <p:nvPicPr>
            <p:cNvPr id="7" name="图片 6"/>
            <p:cNvPicPr/>
            <p:nvPr/>
          </p:nvPicPr>
          <p:blipFill>
            <a:blip r:embed="rId11"/>
            <a:stretch>
              <a:fillRect/>
            </a:stretch>
          </p:blipFill>
          <p:spPr>
            <a:xfrm>
              <a:off x="527301" y="3480248"/>
              <a:ext cx="2149997" cy="1615339"/>
            </a:xfrm>
            <a:prstGeom prst="rect">
              <a:avLst/>
            </a:prstGeom>
          </p:spPr>
        </p:pic>
        <p:pic>
          <p:nvPicPr>
            <p:cNvPr id="8" name="图片 7"/>
            <p:cNvPicPr/>
            <p:nvPr/>
          </p:nvPicPr>
          <p:blipFill>
            <a:blip r:embed="rId12"/>
            <a:stretch>
              <a:fillRect/>
            </a:stretch>
          </p:blipFill>
          <p:spPr>
            <a:xfrm>
              <a:off x="519064" y="5153649"/>
              <a:ext cx="2149996" cy="1613745"/>
            </a:xfrm>
            <a:prstGeom prst="rect">
              <a:avLst/>
            </a:prstGeom>
          </p:spPr>
        </p:pic>
        <p:pic>
          <p:nvPicPr>
            <p:cNvPr id="12" name="图片 11"/>
            <p:cNvPicPr/>
            <p:nvPr/>
          </p:nvPicPr>
          <p:blipFill>
            <a:blip r:embed="rId13"/>
            <a:stretch>
              <a:fillRect/>
            </a:stretch>
          </p:blipFill>
          <p:spPr>
            <a:xfrm>
              <a:off x="2915533" y="1661194"/>
              <a:ext cx="2159635" cy="1921510"/>
            </a:xfrm>
            <a:prstGeom prst="rect">
              <a:avLst/>
            </a:prstGeom>
          </p:spPr>
        </p:pic>
        <p:pic>
          <p:nvPicPr>
            <p:cNvPr id="13" name="图片 12"/>
            <p:cNvPicPr/>
            <p:nvPr/>
          </p:nvPicPr>
          <p:blipFill>
            <a:blip r:embed="rId14"/>
            <a:stretch>
              <a:fillRect/>
            </a:stretch>
          </p:blipFill>
          <p:spPr>
            <a:xfrm>
              <a:off x="2997911" y="3324938"/>
              <a:ext cx="2159635" cy="1925955"/>
            </a:xfrm>
            <a:prstGeom prst="rect">
              <a:avLst/>
            </a:prstGeom>
          </p:spPr>
        </p:pic>
        <p:pic>
          <p:nvPicPr>
            <p:cNvPr id="14" name="图片 13"/>
            <p:cNvPicPr/>
            <p:nvPr/>
          </p:nvPicPr>
          <p:blipFill>
            <a:blip r:embed="rId15"/>
            <a:stretch>
              <a:fillRect/>
            </a:stretch>
          </p:blipFill>
          <p:spPr>
            <a:xfrm>
              <a:off x="3047337" y="4985507"/>
              <a:ext cx="2159635" cy="1929130"/>
            </a:xfrm>
            <a:prstGeom prst="rect">
              <a:avLst/>
            </a:prstGeom>
          </p:spPr>
        </p:pic>
      </p:grpSp>
      <p:pic>
        <p:nvPicPr>
          <p:cNvPr id="16" name="图片 15"/>
          <p:cNvPicPr/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5168" y="1730858"/>
            <a:ext cx="4321841" cy="370369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矩形 16"/>
          <p:cNvSpPr/>
          <p:nvPr/>
        </p:nvSpPr>
        <p:spPr>
          <a:xfrm>
            <a:off x="5406279" y="5805261"/>
            <a:ext cx="3908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条棱边上节点的</a:t>
            </a:r>
            <a:r>
              <a: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正应力</a:t>
            </a:r>
            <a:r>
              <a: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(640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单元</a:t>
            </a:r>
            <a:r>
              <a:rPr lang="en-US" altLang="zh-CN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zh-CN" altLang="en-US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330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三、程序改写模块：实体单元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103" y="1211048"/>
            <a:ext cx="43444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不同网格尺寸的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应力</a:t>
            </a:r>
            <a:r>
              <a:rPr lang="zh-CN" altLang="en-US" sz="20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计算结果对比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298" y="1611158"/>
            <a:ext cx="6018528" cy="515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71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三、程序改写模块：特征值求解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013101"/>
            <a:ext cx="6000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旋转</a:t>
            </a:r>
            <a:r>
              <a:rPr lang="zh-CN" altLang="en-US" sz="2800" b="1" dirty="0" smtClean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向量改进的子空间迭代法</a:t>
            </a:r>
            <a:endParaRPr lang="zh-CN" altLang="en-US" sz="2800" b="1" dirty="0">
              <a:solidFill>
                <a:srgbClr val="7030A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28" y="7414526"/>
            <a:ext cx="5494816" cy="540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0435" y="1618828"/>
            <a:ext cx="7837715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将特征向量分为三类：对应特征值已经收敛的特征向量；需要加速收敛的特征向量；辅助特征向量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536" y="2670491"/>
            <a:ext cx="2061649" cy="47689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0434" y="3168896"/>
            <a:ext cx="7837715" cy="520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仅对第二类特征向量进行一次迭代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9822" y="3747432"/>
            <a:ext cx="1588121" cy="43810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220434" y="4090498"/>
            <a:ext cx="7837715" cy="520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计算下一步的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0982" y="4203819"/>
            <a:ext cx="327620" cy="40752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69128" y="4657336"/>
            <a:ext cx="7837715" cy="520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按反序计算迭代向量的旋转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量：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982" y="5200644"/>
            <a:ext cx="4935311" cy="6637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35244" y="4814356"/>
            <a:ext cx="2669041" cy="29026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5373" y="4450567"/>
            <a:ext cx="705531" cy="26375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1365165" y="6007503"/>
            <a:ext cx="136343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评估标准：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1637" y="5926086"/>
            <a:ext cx="1980006" cy="687574"/>
          </a:xfrm>
          <a:prstGeom prst="rect">
            <a:avLst/>
          </a:prstGeom>
        </p:spPr>
      </p:pic>
      <p:sp>
        <p:nvSpPr>
          <p:cNvPr id="24" name="左大括号 23"/>
          <p:cNvSpPr/>
          <p:nvPr/>
        </p:nvSpPr>
        <p:spPr>
          <a:xfrm>
            <a:off x="5150447" y="5578938"/>
            <a:ext cx="376185" cy="1279062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5586963" y="5208019"/>
            <a:ext cx="3634644" cy="2123658"/>
            <a:chOff x="5586963" y="5208019"/>
            <a:chExt cx="3634644" cy="2123658"/>
          </a:xfrm>
        </p:grpSpPr>
        <p:grpSp>
          <p:nvGrpSpPr>
            <p:cNvPr id="23" name="组合 22"/>
            <p:cNvGrpSpPr/>
            <p:nvPr/>
          </p:nvGrpSpPr>
          <p:grpSpPr>
            <a:xfrm>
              <a:off x="5586963" y="5208019"/>
              <a:ext cx="3634644" cy="2123658"/>
              <a:chOff x="5125635" y="5658953"/>
              <a:chExt cx="3634644" cy="212365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5125635" y="5658953"/>
                <a:ext cx="3634644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2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若      ，跳转至下一个</a:t>
                </a:r>
                <a:r>
                  <a:rPr lang="en-US" altLang="zh-CN" sz="2200" i="1" dirty="0" err="1" smtClean="0">
                    <a:latin typeface="Times New Roman" panose="02020603050405020304" pitchFamily="18" charset="0"/>
                    <a:ea typeface="黑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endParaRPr lang="en-US" altLang="zh-CN" sz="2200" i="1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2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若      ，</a:t>
                </a:r>
                <a:endParaRPr lang="en-US" altLang="zh-CN" sz="2200" dirty="0" smtClean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200" i="1" dirty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200" i="1" dirty="0" smtClean="0"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  </a:t>
                </a:r>
                <a:endParaRPr lang="en-US" altLang="zh-CN" sz="2200" i="1" dirty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sz="2200" i="1" dirty="0" smtClean="0">
                  <a:latin typeface="Times New Roman" panose="02020603050405020304" pitchFamily="18" charset="0"/>
                  <a:ea typeface="黑体" panose="02010609060101010101" pitchFamily="49" charset="-122"/>
                  <a:cs typeface="Times New Roman" panose="02020603050405020304" pitchFamily="18" charset="0"/>
                </a:endParaRPr>
              </a:p>
            </p:txBody>
          </p:sp>
          <p:graphicFrame>
            <p:nvGraphicFramePr>
              <p:cNvPr id="21" name="对象 20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508139" y="5816215"/>
              <a:ext cx="868566" cy="3635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20" name="Equation" r:id="rId12" imgW="545760" imgH="228600" progId="Equation.DSMT4">
                      <p:embed/>
                    </p:oleObj>
                  </mc:Choice>
                  <mc:Fallback>
                    <p:oleObj name="Equation" r:id="rId12" imgW="545760" imgH="228600" progId="Equation.DSMT4">
                      <p:embed/>
                      <p:pic>
                        <p:nvPicPr>
                          <p:cNvPr id="21" name="对象 20"/>
                          <p:cNvPicPr/>
                          <p:nvPr/>
                        </p:nvPicPr>
                        <p:blipFill>
                          <a:blip r:embed="rId13"/>
                          <a:stretch>
                            <a:fillRect/>
                          </a:stretch>
                        </p:blipFill>
                        <p:spPr>
                          <a:xfrm>
                            <a:off x="5508139" y="5816215"/>
                            <a:ext cx="868566" cy="3635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2" name="对象 21"/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508139" y="6319547"/>
              <a:ext cx="868566" cy="36358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7321" name="Equation" r:id="rId14" imgW="545760" imgH="228600" progId="Equation.DSMT4">
                      <p:embed/>
                    </p:oleObj>
                  </mc:Choice>
                  <mc:Fallback>
                    <p:oleObj name="Equation" r:id="rId14" imgW="545760" imgH="228600" progId="Equation.DSMT4">
                      <p:embed/>
                      <p:pic>
                        <p:nvPicPr>
                          <p:cNvPr id="22" name="对象 21"/>
                          <p:cNvPicPr/>
                          <p:nvPr/>
                        </p:nvPicPr>
                        <p:blipFill>
                          <a:blip r:embed="rId15"/>
                          <a:stretch>
                            <a:fillRect/>
                          </a:stretch>
                        </p:blipFill>
                        <p:spPr>
                          <a:xfrm>
                            <a:off x="5508139" y="6319547"/>
                            <a:ext cx="868566" cy="363586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220537" y="5787708"/>
              <a:ext cx="1265361" cy="430761"/>
            </a:xfrm>
            <a:prstGeom prst="rect">
              <a:avLst/>
            </a:prstGeom>
          </p:spPr>
        </p:pic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685251" y="6209037"/>
            <a:ext cx="1262253" cy="665641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263488" y="6327441"/>
            <a:ext cx="1082542" cy="42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20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三、程序改写模块：特征值求解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28" y="7414526"/>
            <a:ext cx="5494816" cy="5400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69128" y="1032113"/>
            <a:ext cx="7837715" cy="520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利用  形成   ：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4"/>
          <a:srcRect l="720" t="37461" r="86173"/>
          <a:stretch/>
        </p:blipFill>
        <p:spPr>
          <a:xfrm>
            <a:off x="1298121" y="1281793"/>
            <a:ext cx="141885" cy="26819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5113" y="1614689"/>
            <a:ext cx="266978" cy="332094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805250" y="1470711"/>
            <a:ext cx="7837715" cy="520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首先初步形成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8526" y="2106204"/>
            <a:ext cx="1315580" cy="283753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805249" y="1901608"/>
            <a:ext cx="7837715" cy="520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再次构建旋转向量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2132886" y="2469737"/>
            <a:ext cx="4878228" cy="463536"/>
            <a:chOff x="1443037" y="3000256"/>
            <a:chExt cx="4878228" cy="463536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43037" y="3043238"/>
              <a:ext cx="3254713" cy="401266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731999" y="3000256"/>
              <a:ext cx="1589266" cy="463536"/>
            </a:xfrm>
            <a:prstGeom prst="rect">
              <a:avLst/>
            </a:prstGeom>
          </p:spPr>
        </p:pic>
      </p:grpSp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11747" y="3174466"/>
            <a:ext cx="1661495" cy="682033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799092" y="3124818"/>
            <a:ext cx="7837715" cy="520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修正  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006" y="3278025"/>
            <a:ext cx="266978" cy="332094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47458" y="3768133"/>
            <a:ext cx="7837715" cy="520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计算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1" name="图片 4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2863" y="4271481"/>
            <a:ext cx="1452250" cy="405134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1388" y="3837211"/>
            <a:ext cx="518652" cy="409462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4107768" y="3754403"/>
            <a:ext cx="7837715" cy="520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计算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0148" y="3830494"/>
            <a:ext cx="582983" cy="43350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42774" y="4288981"/>
            <a:ext cx="2309369" cy="413887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147458" y="4837289"/>
            <a:ext cx="783771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计算缩减自由度之后的刚度矩阵和质量矩阵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15868" y="5331509"/>
            <a:ext cx="1700893" cy="830436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223" y="1187396"/>
            <a:ext cx="266978" cy="332094"/>
          </a:xfrm>
          <a:prstGeom prst="rect">
            <a:avLst/>
          </a:prstGeom>
        </p:spPr>
      </p:pic>
      <p:sp>
        <p:nvSpPr>
          <p:cNvPr id="49" name="矩形 48"/>
          <p:cNvSpPr/>
          <p:nvPr/>
        </p:nvSpPr>
        <p:spPr>
          <a:xfrm>
            <a:off x="179482" y="6056488"/>
            <a:ext cx="783771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计算</a:t>
            </a: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广义特征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值问题</a:t>
            </a:r>
            <a:endParaRPr lang="en-US" altLang="zh-CN" sz="22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56112" y="6430349"/>
            <a:ext cx="2265527" cy="330698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64689" y="1518477"/>
            <a:ext cx="3348113" cy="544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7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" name="表格 22"/>
          <p:cNvGraphicFramePr>
            <a:graphicFrameLocks noGrp="1"/>
          </p:cNvGraphicFramePr>
          <p:nvPr>
            <p:extLst/>
          </p:nvPr>
        </p:nvGraphicFramePr>
        <p:xfrm>
          <a:off x="4598677" y="1604947"/>
          <a:ext cx="3691255" cy="4826000"/>
        </p:xfrm>
        <a:graphic>
          <a:graphicData uri="http://schemas.openxmlformats.org/drawingml/2006/table">
            <a:tbl>
              <a:tblPr firstRow="1" firstCol="1" bandRow="1"/>
              <a:tblGrid>
                <a:gridCol w="9612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7300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40833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i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（</a:t>
                      </a:r>
                      <a:r>
                        <a:rPr lang="en-US" altLang="zh-CN" sz="1200" i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b</a:t>
                      </a:r>
                      <a:r>
                        <a:rPr lang="zh-CN" altLang="en-US" sz="1200" i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）</a:t>
                      </a:r>
                      <a:endParaRPr lang="zh-CN" altLang="zh-CN" sz="1200" i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迭代</a:t>
                      </a: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结束</a:t>
                      </a: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80000">
                <a:tc>
                  <a:txBody>
                    <a:bodyPr/>
                    <a:lstStyle/>
                    <a:p>
                      <a:pPr marL="0" marR="0" indent="12700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i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检查</a:t>
                      </a:r>
                      <a:r>
                        <a:rPr lang="en-US" altLang="zh-CN" sz="1200" i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strum</a:t>
                      </a:r>
                      <a:r>
                        <a:rPr lang="zh-CN" altLang="en-US" sz="1200" i="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序列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/>
          </p:nvPr>
        </p:nvGraphicFramePr>
        <p:xfrm>
          <a:off x="382819" y="1639209"/>
          <a:ext cx="3691255" cy="4826000"/>
        </p:xfrm>
        <a:graphic>
          <a:graphicData uri="http://schemas.openxmlformats.org/drawingml/2006/table">
            <a:tbl>
              <a:tblPr firstRow="1" firstCol="1" bandRow="1"/>
              <a:tblGrid>
                <a:gridCol w="75202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93923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说明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计算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分解刚度矩阵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开始</a:t>
                      </a: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迭代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i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（</a:t>
                      </a:r>
                      <a:r>
                        <a:rPr lang="en-US" altLang="zh-CN" sz="1200" i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r>
                        <a:rPr lang="zh-CN" altLang="en-US" sz="1200" i="1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  <a:endParaRPr lang="zh-CN" sz="1200" i="1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en-US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30019" t="4056" r="56261" b="92174"/>
          <a:stretch/>
        </p:blipFill>
        <p:spPr>
          <a:xfrm>
            <a:off x="2171985" y="2086065"/>
            <a:ext cx="753875" cy="2035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三、程序改写模块：特征值求解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1013101"/>
            <a:ext cx="60004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7030A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伪代码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/>
          <a:srcRect l="30019" t="9288" r="34024" b="64558"/>
          <a:stretch/>
        </p:blipFill>
        <p:spPr>
          <a:xfrm>
            <a:off x="1695897" y="2438393"/>
            <a:ext cx="1975796" cy="14123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30685" t="51743" r="20878" b="12253"/>
          <a:stretch/>
        </p:blipFill>
        <p:spPr>
          <a:xfrm>
            <a:off x="5736884" y="3904810"/>
            <a:ext cx="2661558" cy="19442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30685" t="91768" r="52328" b="-1"/>
          <a:stretch/>
        </p:blipFill>
        <p:spPr>
          <a:xfrm>
            <a:off x="6338933" y="5947934"/>
            <a:ext cx="933451" cy="444595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1299556" y="4001655"/>
            <a:ext cx="2831613" cy="2238006"/>
            <a:chOff x="1299556" y="4001655"/>
            <a:chExt cx="2831613" cy="2238006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6108" y="6028307"/>
              <a:ext cx="388755" cy="185461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3066" y="5996696"/>
              <a:ext cx="898103" cy="242965"/>
            </a:xfrm>
            <a:prstGeom prst="rect">
              <a:avLst/>
            </a:prstGeom>
          </p:spPr>
        </p:pic>
        <p:grpSp>
          <p:nvGrpSpPr>
            <p:cNvPr id="29" name="组合 28"/>
            <p:cNvGrpSpPr/>
            <p:nvPr/>
          </p:nvGrpSpPr>
          <p:grpSpPr>
            <a:xfrm>
              <a:off x="1299556" y="4001655"/>
              <a:ext cx="2749555" cy="2236965"/>
              <a:chOff x="1446509" y="4091459"/>
              <a:chExt cx="2749555" cy="2236965"/>
            </a:xfrm>
          </p:grpSpPr>
          <p:grpSp>
            <p:nvGrpSpPr>
              <p:cNvPr id="22" name="组合 21"/>
              <p:cNvGrpSpPr/>
              <p:nvPr/>
            </p:nvGrpSpPr>
            <p:grpSpPr>
              <a:xfrm>
                <a:off x="1446509" y="4091459"/>
                <a:ext cx="2749555" cy="1698268"/>
                <a:chOff x="1936366" y="4076970"/>
                <a:chExt cx="2749555" cy="1698268"/>
              </a:xfrm>
            </p:grpSpPr>
            <p:grpSp>
              <p:nvGrpSpPr>
                <p:cNvPr id="19" name="组合 18"/>
                <p:cNvGrpSpPr/>
                <p:nvPr/>
              </p:nvGrpSpPr>
              <p:grpSpPr>
                <a:xfrm>
                  <a:off x="1936366" y="4076970"/>
                  <a:ext cx="1990657" cy="1376773"/>
                  <a:chOff x="2181295" y="4313735"/>
                  <a:chExt cx="1990657" cy="1376773"/>
                </a:xfrm>
              </p:grpSpPr>
              <p:pic>
                <p:nvPicPr>
                  <p:cNvPr id="12" name="图片 11"/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2181295" y="4478190"/>
                    <a:ext cx="1499368" cy="163061"/>
                  </a:xfrm>
                  <a:prstGeom prst="rect">
                    <a:avLst/>
                  </a:prstGeom>
                </p:spPr>
              </p:pic>
              <p:pic>
                <p:nvPicPr>
                  <p:cNvPr id="13" name="图片 12"/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2181295" y="4313735"/>
                    <a:ext cx="396341" cy="148165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图片 13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b="64066"/>
                  <a:stretch/>
                </p:blipFill>
                <p:spPr>
                  <a:xfrm>
                    <a:off x="2333567" y="4688766"/>
                    <a:ext cx="674915" cy="183730"/>
                  </a:xfrm>
                  <a:prstGeom prst="rect">
                    <a:avLst/>
                  </a:prstGeom>
                </p:spPr>
              </p:pic>
              <p:pic>
                <p:nvPicPr>
                  <p:cNvPr id="15" name="图片 14"/>
                  <p:cNvPicPr>
                    <a:picLocks noChangeAspect="1"/>
                  </p:cNvPicPr>
                  <p:nvPr/>
                </p:nvPicPr>
                <p:blipFill rotWithShape="1">
                  <a:blip r:embed="rId8"/>
                  <a:srcRect t="65610" r="31446" b="-3932"/>
                  <a:stretch/>
                </p:blipFill>
                <p:spPr>
                  <a:xfrm>
                    <a:off x="2356244" y="4861319"/>
                    <a:ext cx="462683" cy="195943"/>
                  </a:xfrm>
                  <a:prstGeom prst="rect">
                    <a:avLst/>
                  </a:prstGeom>
                </p:spPr>
              </p:pic>
              <p:pic>
                <p:nvPicPr>
                  <p:cNvPr id="16" name="图片 15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2361233" y="5031961"/>
                    <a:ext cx="830987" cy="197854"/>
                  </a:xfrm>
                  <a:prstGeom prst="rect">
                    <a:avLst/>
                  </a:prstGeom>
                </p:spPr>
              </p:pic>
              <p:pic>
                <p:nvPicPr>
                  <p:cNvPr id="17" name="图片 16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548558" y="5229815"/>
                    <a:ext cx="424543" cy="202163"/>
                  </a:xfrm>
                  <a:prstGeom prst="rect">
                    <a:avLst/>
                  </a:prstGeom>
                </p:spPr>
              </p:pic>
              <p:pic>
                <p:nvPicPr>
                  <p:cNvPr id="18" name="图片 17"/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r="36212" b="-3937"/>
                  <a:stretch/>
                </p:blipFill>
                <p:spPr>
                  <a:xfrm>
                    <a:off x="2503678" y="5402368"/>
                    <a:ext cx="1668274" cy="28814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" name="图片 19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85733" y="5413288"/>
                  <a:ext cx="1500188" cy="361950"/>
                </a:xfrm>
                <a:prstGeom prst="rect">
                  <a:avLst/>
                </a:prstGeom>
              </p:spPr>
            </p:pic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04524" y="5432374"/>
                  <a:ext cx="847296" cy="298479"/>
                </a:xfrm>
                <a:prstGeom prst="rect">
                  <a:avLst/>
                </a:prstGeom>
              </p:spPr>
            </p:pic>
          </p:grp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820423" y="5879547"/>
                <a:ext cx="919249" cy="205912"/>
              </a:xfrm>
              <a:prstGeom prst="rect">
                <a:avLst/>
              </a:prstGeom>
            </p:spPr>
          </p:pic>
          <p:pic>
            <p:nvPicPr>
              <p:cNvPr id="25" name="图片 24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20423" y="6110904"/>
                <a:ext cx="926337" cy="217520"/>
              </a:xfrm>
              <a:prstGeom prst="rect">
                <a:avLst/>
              </a:prstGeom>
            </p:spPr>
          </p:pic>
          <p:sp>
            <p:nvSpPr>
              <p:cNvPr id="28" name="左大括号 27"/>
              <p:cNvSpPr/>
              <p:nvPr/>
            </p:nvSpPr>
            <p:spPr>
              <a:xfrm>
                <a:off x="1665283" y="5879547"/>
                <a:ext cx="103609" cy="448877"/>
              </a:xfrm>
              <a:prstGeom prst="leftBrac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8" name="组合 37"/>
          <p:cNvGrpSpPr/>
          <p:nvPr/>
        </p:nvGrpSpPr>
        <p:grpSpPr>
          <a:xfrm>
            <a:off x="5603813" y="1686671"/>
            <a:ext cx="2625358" cy="2136711"/>
            <a:chOff x="5853459" y="1639334"/>
            <a:chExt cx="2625358" cy="2136711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853459" y="1639334"/>
              <a:ext cx="1962768" cy="319089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910918" y="2025943"/>
              <a:ext cx="677661" cy="178148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6151926" y="2207321"/>
              <a:ext cx="436653" cy="259520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 rotWithShape="1">
            <a:blip r:embed="rId19"/>
            <a:srcRect r="33923"/>
            <a:stretch/>
          </p:blipFill>
          <p:spPr>
            <a:xfrm>
              <a:off x="6151926" y="2438393"/>
              <a:ext cx="1693953" cy="416459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19"/>
            <a:srcRect l="65618"/>
            <a:stretch/>
          </p:blipFill>
          <p:spPr>
            <a:xfrm>
              <a:off x="6319905" y="2818866"/>
              <a:ext cx="881434" cy="416459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7212940" y="2847016"/>
              <a:ext cx="1265877" cy="396145"/>
            </a:xfrm>
            <a:prstGeom prst="rect">
              <a:avLst/>
            </a:prstGeom>
          </p:spPr>
        </p:pic>
        <p:pic>
          <p:nvPicPr>
            <p:cNvPr id="37" name="图片 36"/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151926" y="3263475"/>
              <a:ext cx="1264831" cy="512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951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三、程序改写模块：特征值求解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41468" y="1361070"/>
            <a:ext cx="8358522" cy="4413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与主程序的接口，在</a:t>
            </a:r>
            <a:r>
              <a:rPr lang="en-US" altLang="zh-CN" sz="2400" b="1" dirty="0" err="1" smtClean="0"/>
              <a:t>memalloc</a:t>
            </a:r>
            <a:r>
              <a:rPr lang="zh-CN" altLang="en-US" sz="2400" b="1" dirty="0" smtClean="0"/>
              <a:t>模块中，动态创建数组，在调用求解特征值函数时，根据问题规模及需要的特征值的个数，动态分配数组大小</a:t>
            </a:r>
            <a:endParaRPr lang="en-US" altLang="zh-CN" sz="2400" b="1" dirty="0"/>
          </a:p>
          <a:p>
            <a:pPr lvl="1">
              <a:lnSpc>
                <a:spcPct val="130000"/>
              </a:lnSpc>
            </a:pPr>
            <a:endParaRPr lang="en-US" altLang="zh-CN" sz="2400" b="1" dirty="0" smtClean="0"/>
          </a:p>
          <a:p>
            <a:pPr lvl="1">
              <a:lnSpc>
                <a:spcPct val="130000"/>
              </a:lnSpc>
            </a:pPr>
            <a:endParaRPr lang="en-US" altLang="zh-CN" sz="2400" b="1" dirty="0" smtClean="0"/>
          </a:p>
          <a:p>
            <a:pPr marL="914400" lvl="1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sz="2400" b="1" dirty="0" smtClean="0"/>
          </a:p>
          <a:p>
            <a:pPr marL="914400" lvl="1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endParaRPr lang="en-US" altLang="zh-CN" sz="2400" b="1" dirty="0"/>
          </a:p>
          <a:p>
            <a:pPr marL="914400" lvl="1" indent="-45720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函数</a:t>
            </a:r>
            <a:r>
              <a:rPr lang="en-US" altLang="zh-CN" sz="2400" b="1" dirty="0" smtClean="0"/>
              <a:t>SSPACE90_REV</a:t>
            </a:r>
            <a:r>
              <a:rPr lang="zh-CN" altLang="en-US" sz="2400" b="1" dirty="0" smtClean="0"/>
              <a:t>中，质量矩阵和刚度矩阵都采用一维变带宽存储。计算方法参照</a:t>
            </a:r>
            <a:r>
              <a:rPr lang="en-US" altLang="zh-CN" sz="2400" b="1" dirty="0" smtClean="0"/>
              <a:t>sspace90</a:t>
            </a:r>
            <a:endParaRPr lang="en-US" altLang="zh-CN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850" y="2915328"/>
            <a:ext cx="5448300" cy="619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630" y="3708521"/>
            <a:ext cx="72866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65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</a:t>
            </a:r>
            <a:r>
              <a:rPr lang="zh-CN" altLang="en-US" sz="4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改写模块：特征值求解</a:t>
            </a:r>
          </a:p>
          <a:p>
            <a:pPr algn="ctr"/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370391" y="1070296"/>
            <a:ext cx="95143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算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例验证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:20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个节点，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个单元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5" b="49745"/>
          <a:stretch/>
        </p:blipFill>
        <p:spPr>
          <a:xfrm>
            <a:off x="414160" y="1762135"/>
            <a:ext cx="2966604" cy="2199858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121451"/>
              </p:ext>
            </p:extLst>
          </p:nvPr>
        </p:nvGraphicFramePr>
        <p:xfrm>
          <a:off x="4386804" y="1808959"/>
          <a:ext cx="4438788" cy="4891281"/>
        </p:xfrm>
        <a:graphic>
          <a:graphicData uri="http://schemas.openxmlformats.org/drawingml/2006/table">
            <a:tbl>
              <a:tblPr firstRow="1" firstCol="1" bandRow="1"/>
              <a:tblGrid>
                <a:gridCol w="7730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83289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83289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390879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模态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Ansys</a:t>
                      </a: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计算结果（</a:t>
                      </a: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Hz</a:t>
                      </a: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）</a:t>
                      </a:r>
                      <a:endParaRPr lang="zh-CN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改编程序计算结果</a:t>
                      </a: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Hz</a:t>
                      </a: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）</a:t>
                      </a:r>
                      <a:endParaRPr lang="zh-CN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50067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14245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14232.23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50067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14245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14232.23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50067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18849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18843.96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750067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32758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32758.24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750067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37635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37582.37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750067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6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37635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37582.37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pic>
        <p:nvPicPr>
          <p:cNvPr id="7" name="1soli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3854" y="4000761"/>
            <a:ext cx="3036910" cy="2699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89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三、程序</a:t>
            </a:r>
            <a:r>
              <a:rPr lang="zh-CN" altLang="en-US" sz="4000" b="1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改写模块：特征值求解</a:t>
            </a:r>
          </a:p>
          <a:p>
            <a:pPr algn="ctr"/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5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370391" y="1070296"/>
            <a:ext cx="95143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算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例验证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:1448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个节点，</a:t>
            </a:r>
            <a:r>
              <a:rPr lang="en-US" altLang="zh-CN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120</a:t>
            </a: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个单元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309485"/>
              </p:ext>
            </p:extLst>
          </p:nvPr>
        </p:nvGraphicFramePr>
        <p:xfrm>
          <a:off x="3877583" y="1808962"/>
          <a:ext cx="4719410" cy="4706137"/>
        </p:xfrm>
        <a:graphic>
          <a:graphicData uri="http://schemas.openxmlformats.org/drawingml/2006/table">
            <a:tbl>
              <a:tblPr firstRow="1" firstCol="1" bandRow="1"/>
              <a:tblGrid>
                <a:gridCol w="8218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9487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9487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28597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模态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err="1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Ansys</a:t>
                      </a: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计算结果（</a:t>
                      </a: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Hz</a:t>
                      </a: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）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12700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改编程序计算结果</a:t>
                      </a: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（</a:t>
                      </a: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Hz</a:t>
                      </a: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）</a:t>
                      </a:r>
                      <a:endParaRPr lang="zh-CN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2775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4.0221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4.022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2775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4.0221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4.022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2775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25.199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25.197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42775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25.199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25.197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2775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70.524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70.521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42775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304800" algn="ctr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70.524</a:t>
                      </a:r>
                      <a:endParaRPr lang="zh-CN" altLang="zh-CN" sz="1200" dirty="0" smtClean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70.521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42775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138.10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138.099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42775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8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138.10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138.099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42775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228.10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228.088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  <a:tr h="427754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228.10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228.088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69233" y="1735847"/>
            <a:ext cx="2939696" cy="2194804"/>
          </a:xfrm>
          <a:prstGeom prst="rect">
            <a:avLst/>
          </a:prstGeom>
        </p:spPr>
      </p:pic>
      <p:pic>
        <p:nvPicPr>
          <p:cNvPr id="10" name="untitle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234" y="4080830"/>
            <a:ext cx="2849738" cy="253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67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四、实际问题分析：桁架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8975" y="1172548"/>
            <a:ext cx="9304907" cy="3018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4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理想桁架的基本假设</a:t>
            </a:r>
            <a:endParaRPr lang="en-US" altLang="zh-CN" sz="28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71550" lvl="1" indent="-51435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桁架是直刚杆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，轴线是直线，通过铰链中心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71550" lvl="1" indent="-51435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杆件在端点以光滑铰链相连接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71550" lvl="1" indent="-51435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所有外力，包括支座约束反力及载荷作用于节点上</a:t>
            </a:r>
            <a:endParaRPr lang="en-US" altLang="zh-CN" sz="2800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71550" lvl="1" indent="-514350">
              <a:lnSpc>
                <a:spcPct val="140000"/>
              </a:lnSpc>
              <a:buFont typeface="+mj-lt"/>
              <a:buAutoNum type="arabicPeriod"/>
            </a:pPr>
            <a:r>
              <a:rPr lang="zh-CN" altLang="en-US" sz="28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杆件自重可忽略不计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78" y="4710184"/>
            <a:ext cx="7998243" cy="203858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845632" y="4063853"/>
            <a:ext cx="51347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二力杆，受力沿杆方向，只承受拉压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26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一、选题与分工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1763" y="1447936"/>
            <a:ext cx="6829210" cy="4540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/>
              <a:t>文献调研模块：</a:t>
            </a:r>
            <a:endParaRPr lang="en-US" altLang="zh-CN" b="1" dirty="0" smtClean="0"/>
          </a:p>
          <a:p>
            <a:pPr marL="64800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： </a:t>
            </a:r>
            <a:r>
              <a:rPr lang="zh-CN" altLang="en-US" b="1" dirty="0">
                <a:solidFill>
                  <a:srgbClr val="FF0000"/>
                </a:solidFill>
              </a:rPr>
              <a:t>调研子空间迭代法或</a:t>
            </a:r>
            <a:r>
              <a:rPr lang="en-US" altLang="zh-CN" b="1" dirty="0" err="1">
                <a:solidFill>
                  <a:srgbClr val="FF0000"/>
                </a:solidFill>
              </a:rPr>
              <a:t>Lanczos</a:t>
            </a:r>
            <a:r>
              <a:rPr lang="zh-CN" altLang="en-US" b="1" dirty="0">
                <a:solidFill>
                  <a:srgbClr val="FF0000"/>
                </a:solidFill>
              </a:rPr>
              <a:t>法</a:t>
            </a:r>
            <a:r>
              <a:rPr lang="zh-CN" altLang="en-US" b="1" dirty="0" smtClean="0">
                <a:solidFill>
                  <a:srgbClr val="FF0000"/>
                </a:solidFill>
              </a:rPr>
              <a:t>的改进方案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648000" indent="-285750" algn="just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dirty="0" smtClean="0"/>
              <a:t>2</a:t>
            </a:r>
            <a:r>
              <a:rPr lang="zh-CN" altLang="en-US" dirty="0"/>
              <a:t>： 调研广义</a:t>
            </a:r>
            <a:r>
              <a:rPr lang="en-US" altLang="zh-CN" dirty="0"/>
              <a:t>alpha</a:t>
            </a:r>
            <a:r>
              <a:rPr lang="zh-CN" altLang="en-US" dirty="0"/>
              <a:t>法的改进</a:t>
            </a:r>
            <a:r>
              <a:rPr lang="zh-CN" altLang="en-US" dirty="0" smtClean="0"/>
              <a:t>方案</a:t>
            </a:r>
            <a:endParaRPr lang="en-US" altLang="zh-CN" dirty="0" smtClean="0"/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/>
              <a:t>程序改写模块：</a:t>
            </a:r>
            <a:endParaRPr lang="en-US" altLang="zh-CN" b="1" dirty="0" smtClean="0"/>
          </a:p>
          <a:p>
            <a:pPr marL="64800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： 增加一种高阶三维实体单元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商业软件中已实现的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</a:p>
          <a:p>
            <a:pPr marL="64800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： 增加特征值求解的功能</a:t>
            </a:r>
            <a:r>
              <a:rPr lang="en-US" altLang="zh-CN" b="1" dirty="0">
                <a:solidFill>
                  <a:srgbClr val="FF0000"/>
                </a:solidFill>
              </a:rPr>
              <a:t>(</a:t>
            </a:r>
            <a:r>
              <a:rPr lang="zh-CN" altLang="en-US" b="1" dirty="0">
                <a:solidFill>
                  <a:srgbClr val="FF0000"/>
                </a:solidFill>
              </a:rPr>
              <a:t>采用调研所得方法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</a:p>
          <a:p>
            <a:pPr marL="648000" indent="-285750"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3</a:t>
            </a:r>
            <a:r>
              <a:rPr lang="zh-CN" altLang="en-US" dirty="0" smtClean="0"/>
              <a:t>： </a:t>
            </a:r>
            <a:r>
              <a:rPr lang="zh-CN" altLang="en-US" dirty="0"/>
              <a:t>增加时间积分的功能</a:t>
            </a:r>
            <a:r>
              <a:rPr lang="en-US" altLang="zh-CN" dirty="0"/>
              <a:t>(</a:t>
            </a:r>
            <a:r>
              <a:rPr lang="zh-CN" altLang="en-US" dirty="0"/>
              <a:t>采用调研所得方法</a:t>
            </a:r>
            <a:r>
              <a:rPr lang="en-US" altLang="zh-CN" dirty="0"/>
              <a:t>)</a:t>
            </a:r>
          </a:p>
          <a:p>
            <a:pPr marL="648000" indent="-285750" algn="just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rgbClr val="FF0000"/>
                </a:solidFill>
              </a:rPr>
              <a:t>4</a:t>
            </a:r>
            <a:r>
              <a:rPr lang="zh-CN" altLang="en-US" b="1" dirty="0">
                <a:solidFill>
                  <a:srgbClr val="FF0000"/>
                </a:solidFill>
              </a:rPr>
              <a:t>： 结果输出成后处理软件可以读取的</a:t>
            </a:r>
            <a:r>
              <a:rPr lang="zh-CN" altLang="en-US" b="1" dirty="0" smtClean="0">
                <a:solidFill>
                  <a:srgbClr val="FF0000"/>
                </a:solidFill>
              </a:rPr>
              <a:t>形式</a:t>
            </a:r>
            <a:r>
              <a:rPr lang="en-US" altLang="zh-CN" b="1" dirty="0" smtClean="0">
                <a:solidFill>
                  <a:srgbClr val="FF0000"/>
                </a:solidFill>
              </a:rPr>
              <a:t>(</a:t>
            </a:r>
            <a:r>
              <a:rPr lang="en-US" altLang="zh-CN" b="1" dirty="0" err="1" smtClean="0">
                <a:solidFill>
                  <a:srgbClr val="FF0000"/>
                </a:solidFill>
              </a:rPr>
              <a:t>Tecplot</a:t>
            </a:r>
            <a:r>
              <a:rPr lang="en-US" altLang="zh-CN" b="1" dirty="0" smtClean="0">
                <a:solidFill>
                  <a:srgbClr val="FF0000"/>
                </a:solidFill>
              </a:rPr>
              <a:t>)</a:t>
            </a:r>
          </a:p>
          <a:p>
            <a:pPr marL="285750" indent="-285750" algn="just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b="1" dirty="0" smtClean="0"/>
              <a:t>实际问题分析模块</a:t>
            </a:r>
            <a:endParaRPr lang="en-US" altLang="zh-CN" b="1" dirty="0" smtClean="0"/>
          </a:p>
          <a:p>
            <a:pPr marL="648000" indent="-28575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：利用实体单元构建桁架的真实模型，通过对静力</a:t>
            </a:r>
            <a:r>
              <a:rPr lang="zh-CN" altLang="en-US" b="1" dirty="0" smtClean="0">
                <a:solidFill>
                  <a:srgbClr val="FF0000"/>
                </a:solidFill>
              </a:rPr>
              <a:t>问题的</a:t>
            </a:r>
            <a:r>
              <a:rPr lang="zh-CN" altLang="en-US" b="1" dirty="0">
                <a:solidFill>
                  <a:srgbClr val="FF0000"/>
                </a:solidFill>
              </a:rPr>
              <a:t>计算验证桁架假设的合理性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705150" indent="-342900" algn="just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zh-CN" b="1" dirty="0">
                <a:solidFill>
                  <a:srgbClr val="FF0000"/>
                </a:solidFill>
              </a:rPr>
              <a:t>2</a:t>
            </a:r>
            <a:r>
              <a:rPr lang="zh-CN" altLang="en-US" b="1" dirty="0">
                <a:solidFill>
                  <a:srgbClr val="FF0000"/>
                </a:solidFill>
              </a:rPr>
              <a:t>：选择所在实验室的一个具体结构，讨论其动力学模型的建立，计算其频率和振型，详细讨论结果的正确性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578942" y="1708392"/>
            <a:ext cx="2425014" cy="4019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2250">
              <a:lnSpc>
                <a:spcPct val="13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（陈楷东）</a:t>
            </a:r>
            <a:endParaRPr lang="zh-CN" altLang="en-US" b="1" dirty="0">
              <a:solidFill>
                <a:srgbClr val="FF0000"/>
              </a:solidFill>
            </a:endParaRPr>
          </a:p>
          <a:p>
            <a:pPr marL="362250">
              <a:lnSpc>
                <a:spcPct val="130000"/>
              </a:lnSpc>
            </a:pPr>
            <a:endParaRPr lang="en-US" altLang="zh-CN" b="1" dirty="0">
              <a:solidFill>
                <a:srgbClr val="FF0000"/>
              </a:solidFill>
            </a:endParaRPr>
          </a:p>
          <a:p>
            <a:pPr marL="362250">
              <a:lnSpc>
                <a:spcPct val="130000"/>
              </a:lnSpc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362250">
              <a:lnSpc>
                <a:spcPct val="13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（李萌、陈家琦）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362250">
              <a:lnSpc>
                <a:spcPct val="13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（姚依晨、陈楷东）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362250">
              <a:lnSpc>
                <a:spcPct val="130000"/>
              </a:lnSpc>
            </a:pPr>
            <a:endParaRPr lang="en-US" altLang="zh-CN" b="1" dirty="0">
              <a:solidFill>
                <a:srgbClr val="FF0000"/>
              </a:solidFill>
            </a:endParaRPr>
          </a:p>
          <a:p>
            <a:pPr marL="362250">
              <a:lnSpc>
                <a:spcPct val="13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（陈家琦、姚依晨）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362250">
              <a:lnSpc>
                <a:spcPct val="130000"/>
              </a:lnSpc>
            </a:pPr>
            <a:endParaRPr lang="en-US" altLang="zh-CN" b="1" dirty="0">
              <a:solidFill>
                <a:srgbClr val="FF0000"/>
              </a:solidFill>
            </a:endParaRPr>
          </a:p>
          <a:p>
            <a:pPr marL="362250">
              <a:lnSpc>
                <a:spcPct val="13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（陈家琦、李萌）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362250">
              <a:lnSpc>
                <a:spcPct val="130000"/>
              </a:lnSpc>
            </a:pPr>
            <a:endParaRPr lang="en-US" altLang="zh-CN" b="1" dirty="0" smtClean="0">
              <a:solidFill>
                <a:srgbClr val="FF0000"/>
              </a:solidFill>
            </a:endParaRPr>
          </a:p>
          <a:p>
            <a:pPr marL="362250">
              <a:lnSpc>
                <a:spcPct val="13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（陈楷东、姚依晨）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122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四、实际问题分析：桁架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5691" y="6488668"/>
            <a:ext cx="3626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截</a:t>
            </a:r>
            <a:r>
              <a:rPr lang="zh-CN" altLang="en-US" dirty="0" smtClean="0"/>
              <a:t>面尺寸：</a:t>
            </a:r>
            <a:r>
              <a:rPr lang="en-US" altLang="zh-CN" dirty="0" smtClean="0"/>
              <a:t>1</a:t>
            </a:r>
            <a:r>
              <a:rPr lang="zh-CN" altLang="en-US" dirty="0" smtClean="0"/>
              <a:t>*</a:t>
            </a:r>
            <a:r>
              <a:rPr lang="en-US" altLang="zh-CN" dirty="0" smtClean="0"/>
              <a:t>1      </a:t>
            </a:r>
            <a:r>
              <a:rPr lang="zh-CN" altLang="en-US" dirty="0" smtClean="0"/>
              <a:t>弹性模量：</a:t>
            </a:r>
            <a:r>
              <a:rPr lang="en-US" altLang="zh-CN" dirty="0" smtClean="0"/>
              <a:t>2e11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72" y="1239652"/>
            <a:ext cx="3815938" cy="2891371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745691" y="4204420"/>
            <a:ext cx="3361975" cy="2290000"/>
            <a:chOff x="233246" y="4516993"/>
            <a:chExt cx="3361975" cy="2290000"/>
          </a:xfrm>
        </p:grpSpPr>
        <p:sp>
          <p:nvSpPr>
            <p:cNvPr id="7" name="矩形 6"/>
            <p:cNvSpPr/>
            <p:nvPr/>
          </p:nvSpPr>
          <p:spPr>
            <a:xfrm>
              <a:off x="1158240" y="5151120"/>
              <a:ext cx="1143000" cy="1143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2301240" y="5151120"/>
              <a:ext cx="1143000" cy="1143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1158240" y="5151120"/>
              <a:ext cx="1143000" cy="1143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 flipH="1">
              <a:off x="2301240" y="5151120"/>
              <a:ext cx="1143000" cy="1143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左大括号 14"/>
            <p:cNvSpPr/>
            <p:nvPr/>
          </p:nvSpPr>
          <p:spPr>
            <a:xfrm>
              <a:off x="836296" y="5151120"/>
              <a:ext cx="194310" cy="1143000"/>
            </a:xfrm>
            <a:prstGeom prst="leftBrace">
              <a:avLst>
                <a:gd name="adj1" fmla="val 59313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233246" y="5537954"/>
              <a:ext cx="6030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10m</a:t>
              </a:r>
              <a:endParaRPr lang="zh-CN" altLang="en-US" dirty="0"/>
            </a:p>
          </p:txBody>
        </p:sp>
        <p:sp>
          <p:nvSpPr>
            <p:cNvPr id="17" name="左大括号 16"/>
            <p:cNvSpPr/>
            <p:nvPr/>
          </p:nvSpPr>
          <p:spPr>
            <a:xfrm rot="5400000">
              <a:off x="2204085" y="3840480"/>
              <a:ext cx="194310" cy="2286000"/>
            </a:xfrm>
            <a:prstGeom prst="leftBrace">
              <a:avLst>
                <a:gd name="adj1" fmla="val 59313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2091888" y="4516993"/>
              <a:ext cx="6030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20m</a:t>
              </a:r>
              <a:endParaRPr lang="zh-CN" altLang="en-US" dirty="0"/>
            </a:p>
          </p:txBody>
        </p:sp>
        <p:sp>
          <p:nvSpPr>
            <p:cNvPr id="19" name="等腰三角形 18"/>
            <p:cNvSpPr/>
            <p:nvPr/>
          </p:nvSpPr>
          <p:spPr>
            <a:xfrm>
              <a:off x="1007259" y="6307505"/>
              <a:ext cx="301962" cy="2603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>
              <a:off x="3293259" y="6307505"/>
              <a:ext cx="301962" cy="2603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/>
            <p:nvPr/>
          </p:nvCxnSpPr>
          <p:spPr>
            <a:xfrm>
              <a:off x="2301240" y="6307505"/>
              <a:ext cx="0" cy="42095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/>
            <p:cNvSpPr/>
            <p:nvPr/>
          </p:nvSpPr>
          <p:spPr>
            <a:xfrm>
              <a:off x="2287618" y="6437661"/>
              <a:ext cx="450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1N</a:t>
              </a:r>
              <a:endParaRPr lang="zh-CN" altLang="en-US" dirty="0"/>
            </a:p>
          </p:txBody>
        </p:sp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5660" y="1355461"/>
            <a:ext cx="1800000" cy="160339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5660" y="3118820"/>
            <a:ext cx="1800000" cy="161098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5660" y="4891332"/>
            <a:ext cx="1800000" cy="159733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88591" y="1500438"/>
            <a:ext cx="1800000" cy="1363877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8591" y="3309429"/>
            <a:ext cx="1800000" cy="136147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88591" y="5116021"/>
            <a:ext cx="1800000" cy="13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04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四、实际问题分析：桁架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35" y="1230120"/>
            <a:ext cx="3424131" cy="30496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" y="4720178"/>
            <a:ext cx="3718165" cy="189519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03546" y="1206631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改编程序计算结果</a:t>
            </a:r>
            <a:endParaRPr lang="zh-CN" altLang="en-US" b="1" dirty="0"/>
          </a:p>
        </p:txBody>
      </p:sp>
      <p:sp>
        <p:nvSpPr>
          <p:cNvPr id="9" name="矩形 8"/>
          <p:cNvSpPr/>
          <p:nvPr/>
        </p:nvSpPr>
        <p:spPr>
          <a:xfrm>
            <a:off x="330676" y="4350846"/>
            <a:ext cx="3005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桁架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单元</a:t>
            </a:r>
            <a:r>
              <a:rPr lang="en-US" altLang="zh-CN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ABAQUS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计算</a:t>
            </a:r>
            <a:r>
              <a:rPr lang="zh-CN" altLang="en-US" b="1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结果</a:t>
            </a:r>
            <a:endParaRPr lang="zh-CN" altLang="en-US" b="1" dirty="0"/>
          </a:p>
        </p:txBody>
      </p:sp>
      <p:sp>
        <p:nvSpPr>
          <p:cNvPr id="10" name="矩形 9"/>
          <p:cNvSpPr/>
          <p:nvPr/>
        </p:nvSpPr>
        <p:spPr>
          <a:xfrm>
            <a:off x="5438608" y="1652203"/>
            <a:ext cx="2492990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集中载荷施加点位移：</a:t>
            </a:r>
            <a:endParaRPr lang="en-US" altLang="zh-CN" b="1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实体单元：</a:t>
            </a:r>
            <a:r>
              <a:rPr lang="zh-CN" altLang="en-US" dirty="0" smtClean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1.1010E-1</a:t>
            </a:r>
            <a:r>
              <a:rPr lang="zh-CN" altLang="en-US" dirty="0" smtClean="0">
                <a:solidFill>
                  <a:srgbClr val="FF0000"/>
                </a:solidFill>
              </a:rPr>
              <a:t>0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/>
              <a:t>杆单</a:t>
            </a:r>
            <a:r>
              <a:rPr lang="zh-CN" altLang="en-US" dirty="0" smtClean="0"/>
              <a:t>元：</a:t>
            </a:r>
            <a:r>
              <a:rPr lang="zh-CN" altLang="en-US" dirty="0" smtClean="0">
                <a:solidFill>
                  <a:srgbClr val="FF0000"/>
                </a:solidFill>
              </a:rPr>
              <a:t>-</a:t>
            </a:r>
            <a:r>
              <a:rPr lang="zh-CN" altLang="en-US" dirty="0">
                <a:solidFill>
                  <a:srgbClr val="FF0000"/>
                </a:solidFill>
              </a:rPr>
              <a:t>1.21E-1</a:t>
            </a:r>
            <a:r>
              <a:rPr lang="zh-CN" altLang="en-US" dirty="0" smtClean="0">
                <a:solidFill>
                  <a:srgbClr val="FF0000"/>
                </a:solidFill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961951" y="1206631"/>
            <a:ext cx="1737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/>
              <a:t> MISES</a:t>
            </a:r>
            <a:r>
              <a:rPr lang="zh-CN" altLang="en-US" dirty="0"/>
              <a:t>应力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051622" y="4337197"/>
            <a:ext cx="17373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（</a:t>
            </a:r>
            <a:r>
              <a:rPr lang="en-US" altLang="zh-CN" dirty="0"/>
              <a:t> MISES</a:t>
            </a:r>
            <a:r>
              <a:rPr lang="zh-CN" altLang="en-US" dirty="0"/>
              <a:t>应力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5503848" y="4904844"/>
            <a:ext cx="2587962" cy="1655873"/>
            <a:chOff x="1007259" y="5151120"/>
            <a:chExt cx="2587962" cy="1655873"/>
          </a:xfrm>
        </p:grpSpPr>
        <p:sp>
          <p:nvSpPr>
            <p:cNvPr id="14" name="矩形 13"/>
            <p:cNvSpPr/>
            <p:nvPr/>
          </p:nvSpPr>
          <p:spPr>
            <a:xfrm>
              <a:off x="1158240" y="5151120"/>
              <a:ext cx="1143000" cy="1143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>
              <a:off x="2301240" y="5151120"/>
              <a:ext cx="1143000" cy="1143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158240" y="5151120"/>
              <a:ext cx="1143000" cy="1143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 flipH="1">
              <a:off x="2301240" y="5151120"/>
              <a:ext cx="1143000" cy="114300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等腰三角形 21"/>
            <p:cNvSpPr/>
            <p:nvPr/>
          </p:nvSpPr>
          <p:spPr>
            <a:xfrm>
              <a:off x="1007259" y="6307505"/>
              <a:ext cx="301962" cy="2603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3293259" y="6307505"/>
              <a:ext cx="301962" cy="260312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4" name="直接箭头连接符 23"/>
            <p:cNvCxnSpPr/>
            <p:nvPr/>
          </p:nvCxnSpPr>
          <p:spPr>
            <a:xfrm>
              <a:off x="2301240" y="6307505"/>
              <a:ext cx="0" cy="42095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矩形 24"/>
            <p:cNvSpPr/>
            <p:nvPr/>
          </p:nvSpPr>
          <p:spPr>
            <a:xfrm>
              <a:off x="2287618" y="6437661"/>
              <a:ext cx="4507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1N</a:t>
              </a:r>
              <a:endParaRPr lang="zh-CN" altLang="en-US" dirty="0"/>
            </a:p>
          </p:txBody>
        </p:sp>
      </p:grpSp>
      <p:sp>
        <p:nvSpPr>
          <p:cNvPr id="26" name="矩形 25"/>
          <p:cNvSpPr/>
          <p:nvPr/>
        </p:nvSpPr>
        <p:spPr>
          <a:xfrm rot="2550514">
            <a:off x="6012486" y="5203352"/>
            <a:ext cx="7104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0.707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749627" y="504718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01761" y="4604966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-0.5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155896" y="5309683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-0.5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503848" y="4203596"/>
            <a:ext cx="2047355" cy="4603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/>
              <a:t>truss</a:t>
            </a:r>
            <a:r>
              <a:rPr lang="zh-CN" altLang="en-US" b="1" dirty="0" smtClean="0"/>
              <a:t>单元计算结果</a:t>
            </a:r>
            <a:endParaRPr lang="en-US" altLang="zh-CN" b="1" dirty="0"/>
          </a:p>
        </p:txBody>
      </p:sp>
      <p:sp>
        <p:nvSpPr>
          <p:cNvPr id="32" name="矩形 31"/>
          <p:cNvSpPr/>
          <p:nvPr/>
        </p:nvSpPr>
        <p:spPr>
          <a:xfrm>
            <a:off x="6136817" y="6005012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≈</a:t>
            </a:r>
            <a:r>
              <a:rPr lang="en-US" altLang="zh-CN" dirty="0" smtClean="0">
                <a:solidFill>
                  <a:srgbClr val="FF0000"/>
                </a:solidFill>
              </a:rPr>
              <a:t>0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42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四、实际问题分析：自选结构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10" t="3691" r="20516" b="55713"/>
          <a:stretch/>
        </p:blipFill>
        <p:spPr>
          <a:xfrm>
            <a:off x="2334986" y="1200150"/>
            <a:ext cx="2237015" cy="27840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0" t="8929" r="32234" b="65357"/>
          <a:stretch/>
        </p:blipFill>
        <p:spPr>
          <a:xfrm rot="474149">
            <a:off x="4437215" y="1331824"/>
            <a:ext cx="2374300" cy="27572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6" t="6071" r="31726" b="60000"/>
          <a:stretch/>
        </p:blipFill>
        <p:spPr>
          <a:xfrm rot="328855">
            <a:off x="6888008" y="1526500"/>
            <a:ext cx="2024027" cy="26220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161455" y="4239202"/>
            <a:ext cx="16995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节点数：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32279</a:t>
            </a:r>
            <a:endParaRPr lang="en-US" altLang="zh-CN" b="1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单元</a:t>
            </a:r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数：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5616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878466" y="4213998"/>
            <a:ext cx="15824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节点数：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8880</a:t>
            </a:r>
          </a:p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单元数：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1296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546248" y="4246042"/>
            <a:ext cx="15824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节点数：</a:t>
            </a:r>
            <a:r>
              <a:rPr lang="en-US" altLang="zh-CN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3271</a:t>
            </a:r>
          </a:p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单元数：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408</a:t>
            </a:r>
            <a:endParaRPr lang="zh-CN" altLang="en-US" dirty="0"/>
          </a:p>
        </p:txBody>
      </p:sp>
      <p:sp>
        <p:nvSpPr>
          <p:cNvPr id="10" name="下箭头 9"/>
          <p:cNvSpPr/>
          <p:nvPr/>
        </p:nvSpPr>
        <p:spPr>
          <a:xfrm>
            <a:off x="7819346" y="4980214"/>
            <a:ext cx="383722" cy="400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7457209" y="5545579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内存不够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-934797" y="4002625"/>
            <a:ext cx="33278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柱体材料：钢</a:t>
            </a:r>
            <a:endParaRPr lang="en-US" altLang="zh-CN" sz="24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板块材料：铝</a:t>
            </a:r>
            <a:endParaRPr lang="en-US" altLang="zh-CN" sz="2400" b="1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37782" y="1683074"/>
            <a:ext cx="2629826" cy="1972370"/>
          </a:xfrm>
          <a:prstGeom prst="rect">
            <a:avLst/>
          </a:prstGeom>
        </p:spPr>
      </p:pic>
      <p:sp>
        <p:nvSpPr>
          <p:cNvPr id="15" name="下箭头 14"/>
          <p:cNvSpPr/>
          <p:nvPr/>
        </p:nvSpPr>
        <p:spPr>
          <a:xfrm>
            <a:off x="5579610" y="5002929"/>
            <a:ext cx="383722" cy="400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004934" y="554557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刚度阵非正定</a:t>
            </a:r>
            <a:endParaRPr lang="zh-CN" altLang="en-US" dirty="0"/>
          </a:p>
        </p:txBody>
      </p:sp>
      <p:sp>
        <p:nvSpPr>
          <p:cNvPr id="17" name="下箭头 16"/>
          <p:cNvSpPr/>
          <p:nvPr/>
        </p:nvSpPr>
        <p:spPr>
          <a:xfrm>
            <a:off x="3070178" y="5002929"/>
            <a:ext cx="383722" cy="40005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552660" y="551353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刚度</a:t>
            </a:r>
            <a:r>
              <a:rPr lang="zh-CN" altLang="en-US" dirty="0" smtClean="0"/>
              <a:t>阵非正定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230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四、实际问题分析：自选结构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/>
          </p:nvPr>
        </p:nvGraphicFramePr>
        <p:xfrm>
          <a:off x="981639" y="1098107"/>
          <a:ext cx="3866909" cy="1524000"/>
        </p:xfrm>
        <a:graphic>
          <a:graphicData uri="http://schemas.openxmlformats.org/drawingml/2006/table">
            <a:tbl>
              <a:tblPr firstRow="1" firstCol="1" bandRow="1"/>
              <a:tblGrid>
                <a:gridCol w="67341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9674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9674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模态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计算结果（</a:t>
                      </a: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Hz</a:t>
                      </a: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）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模态实验结果（</a:t>
                      </a: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Hz</a:t>
                      </a:r>
                      <a:r>
                        <a:rPr lang="zh-CN" alt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）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1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16.479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14.0773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2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46.340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42.0137</a:t>
                      </a:r>
                      <a:endParaRPr lang="zh-CN" altLang="zh-CN" sz="120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3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67.317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indent="304800" algn="ctr" defTabSz="914400" rtl="0" eaLnBrk="1" latinLnBrk="0" hangingPunct="1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+mn-cs"/>
                        </a:rPr>
                        <a:t>63.8548</a:t>
                      </a:r>
                      <a:endParaRPr lang="zh-CN" sz="1200" kern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4</a:t>
                      </a:r>
                      <a:endParaRPr lang="zh-CN" sz="12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84.514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-</a:t>
                      </a:r>
                      <a:endParaRPr lang="zh-CN" alt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1270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等线" panose="02010600030101010101" pitchFamily="2" charset="-122"/>
                        </a:rPr>
                        <a:t>5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151.19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indent="304800" algn="ctr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dirty="0" smtClea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-</a:t>
                      </a:r>
                      <a:endParaRPr lang="zh-CN" sz="12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781" y="2679247"/>
            <a:ext cx="2649104" cy="1980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094" y="2673025"/>
            <a:ext cx="2631951" cy="1980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781" y="4685681"/>
            <a:ext cx="2614835" cy="1980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6275" y="4685681"/>
            <a:ext cx="2630770" cy="1980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4704" y="4685681"/>
            <a:ext cx="2616923" cy="19800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208814" y="1255852"/>
            <a:ext cx="462098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/>
              <a:t>误差分析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计算结果整体偏大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底端约束不是严格固支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材料参数误差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208242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五、总结与感想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2513" y="1376320"/>
            <a:ext cx="807897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陈楷东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：细节决定成败，引起失败的往往不是大错误而是小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错误；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基本概念和基本定义非常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重要；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不积跬步无以至千里，从简单结构出发测试算法和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程序；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不要“迷信权威”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实践是检验真理的唯一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标准；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抓紧时间，时间流逝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飞快。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李萌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本次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大作业是我第一次接触系统有限元程序的编写，更加深入理解了有限元的相关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理论，对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STAP90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程序进行阅读、调试和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修改是一次不错的体验，收获很大！</a:t>
            </a:r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姚依晨：本次大作业，让我熟悉了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fortran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语言特点，增加了对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stap90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程序的了解，及对子空间迭代法的理解。同时非常感谢大作业期间组员和组长对我的安慰鼓励和帮助。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0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陈家琦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：本次大作业让我有机会自己动手改编一个有限元的计算程序，重温了有限元的知识，让我对其计算过程更加了解。另外我们遇到的后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处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理、读写格式等问题，让我意识到多人协同工作时版本控制的重要性。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3530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 descr="D:\work\expand_new\阶段报告\结题\PPT\清华大学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415" y="5972782"/>
            <a:ext cx="2445246" cy="756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1860123" y="3511229"/>
            <a:ext cx="529411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陈楷东、姚依晨、李萌、陈家琦   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2019-06-04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444378" y="3587967"/>
            <a:ext cx="6881585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06889" y="2315144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谢谢！</a:t>
            </a:r>
            <a:endParaRPr lang="zh-CN" altLang="en-US" sz="44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89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63"/>
    </mc:Choice>
    <mc:Fallback xmlns="">
      <p:transition spd="slow" advTm="596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二、文献调研模块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2798" y="1354132"/>
            <a:ext cx="783771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引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入</a:t>
            </a:r>
            <a:r>
              <a:rPr lang="en-US" altLang="zh-CN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Turning Vector </a:t>
            </a:r>
            <a:r>
              <a:rPr lang="zh-CN" altLang="en-US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概念，提升迭代效率</a:t>
            </a:r>
            <a:endParaRPr lang="en-US" altLang="zh-CN" sz="2200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741773" y="2101515"/>
          <a:ext cx="2025490" cy="549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4" name="Equation" r:id="rId4" imgW="888840" imgH="241200" progId="Equation.DSMT4">
                  <p:embed/>
                </p:oleObj>
              </mc:Choice>
              <mc:Fallback>
                <p:oleObj name="Equation" r:id="rId4" imgW="888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1773" y="2101515"/>
                        <a:ext cx="2025490" cy="549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14457" y="210151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314457" y="28314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/>
          </p:nvPr>
        </p:nvGraphicFramePr>
        <p:xfrm>
          <a:off x="746171" y="2823410"/>
          <a:ext cx="2534228" cy="553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5" name="Equation" r:id="rId6" imgW="1104840" imgH="241200" progId="Equation.DSMT4">
                  <p:embed/>
                </p:oleObj>
              </mc:Choice>
              <mc:Fallback>
                <p:oleObj name="Equation" r:id="rId6" imgW="1104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6171" y="2823410"/>
                        <a:ext cx="2534228" cy="553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14457" y="358986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736767" y="3567363"/>
          <a:ext cx="2651125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6" name="Equation" r:id="rId8" imgW="1155600" imgH="241200" progId="Equation.DSMT4">
                  <p:embed/>
                </p:oleObj>
              </mc:Choice>
              <mc:Fallback>
                <p:oleObj name="Equation" r:id="rId8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6767" y="3567363"/>
                        <a:ext cx="2651125" cy="554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/>
          </p:nvPr>
        </p:nvGraphicFramePr>
        <p:xfrm>
          <a:off x="757320" y="4325351"/>
          <a:ext cx="3900692" cy="57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7" name="Equation" r:id="rId10" imgW="1549080" imgH="228600" progId="Equation.DSMT4">
                  <p:embed/>
                </p:oleObj>
              </mc:Choice>
              <mc:Fallback>
                <p:oleObj name="Equation" r:id="rId10" imgW="1549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7320" y="4325351"/>
                        <a:ext cx="3900692" cy="57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14457" y="435988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</a:t>
            </a:r>
            <a:endParaRPr lang="zh-CN" altLang="en-US" sz="2400" dirty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/>
          </p:nvPr>
        </p:nvGraphicFramePr>
        <p:xfrm>
          <a:off x="770020" y="5143359"/>
          <a:ext cx="2294022" cy="613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8" name="Equation" r:id="rId12" imgW="901440" imgH="241200" progId="Equation.DSMT4">
                  <p:embed/>
                </p:oleObj>
              </mc:Choice>
              <mc:Fallback>
                <p:oleObj name="Equation" r:id="rId12" imgW="901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0020" y="5143359"/>
                        <a:ext cx="2294022" cy="613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14457" y="523418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5</a:t>
            </a:r>
            <a:endParaRPr lang="zh-CN" altLang="en-US" sz="2400" dirty="0"/>
          </a:p>
        </p:txBody>
      </p:sp>
      <p:sp>
        <p:nvSpPr>
          <p:cNvPr id="22" name="TextBox 21"/>
          <p:cNvSpPr txBox="1"/>
          <p:nvPr/>
        </p:nvSpPr>
        <p:spPr>
          <a:xfrm>
            <a:off x="4726036" y="210151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23" name="对象 22"/>
          <p:cNvGraphicFramePr>
            <a:graphicFrameLocks noChangeAspect="1"/>
          </p:cNvGraphicFramePr>
          <p:nvPr>
            <p:extLst/>
          </p:nvPr>
        </p:nvGraphicFramePr>
        <p:xfrm>
          <a:off x="5154425" y="2031557"/>
          <a:ext cx="3003889" cy="6176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09" name="Equation" r:id="rId14" imgW="1358640" imgH="279360" progId="Equation.DSMT4">
                  <p:embed/>
                </p:oleObj>
              </mc:Choice>
              <mc:Fallback>
                <p:oleObj name="Equation" r:id="rId14" imgW="135864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5154425" y="2031557"/>
                        <a:ext cx="3003889" cy="6176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4726036" y="287955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2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25" name="对象 24"/>
          <p:cNvGraphicFramePr>
            <a:graphicFrameLocks noChangeAspect="1"/>
          </p:cNvGraphicFramePr>
          <p:nvPr>
            <p:extLst/>
          </p:nvPr>
        </p:nvGraphicFramePr>
        <p:xfrm>
          <a:off x="5197976" y="2827865"/>
          <a:ext cx="2293688" cy="56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0" name="Equation" r:id="rId16" imgW="977760" imgH="241200" progId="Equation.DSMT4">
                  <p:embed/>
                </p:oleObj>
              </mc:Choice>
              <mc:Fallback>
                <p:oleObj name="Equation" r:id="rId16" imgW="97776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97976" y="2827865"/>
                        <a:ext cx="2293688" cy="56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734057" y="3610372"/>
            <a:ext cx="673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3(a</a:t>
            </a:r>
            <a:r>
              <a:rPr lang="en-US" altLang="zh-CN" sz="2400" dirty="0">
                <a:solidFill>
                  <a:srgbClr val="FF0000"/>
                </a:solidFill>
              </a:rPr>
              <a:t>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28" name="对象 27"/>
          <p:cNvGraphicFramePr>
            <a:graphicFrameLocks noChangeAspect="1"/>
          </p:cNvGraphicFramePr>
          <p:nvPr>
            <p:extLst/>
          </p:nvPr>
        </p:nvGraphicFramePr>
        <p:xfrm>
          <a:off x="5395913" y="3609975"/>
          <a:ext cx="3589337" cy="1436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1" name="Equation" r:id="rId18" imgW="1904760" imgH="761760" progId="Equation.DSMT4">
                  <p:embed/>
                </p:oleObj>
              </mc:Choice>
              <mc:Fallback>
                <p:oleObj name="Equation" r:id="rId18" imgW="1904760" imgH="7617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395913" y="3609975"/>
                        <a:ext cx="3589337" cy="1436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/>
          </p:nvPr>
        </p:nvGraphicFramePr>
        <p:xfrm>
          <a:off x="5317623" y="5151521"/>
          <a:ext cx="2886861" cy="8722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2" name="Equation" r:id="rId20" imgW="1765080" imgH="533160" progId="Equation.DSMT4">
                  <p:embed/>
                </p:oleObj>
              </mc:Choice>
              <mc:Fallback>
                <p:oleObj name="Equation" r:id="rId20" imgW="17650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317623" y="5151521"/>
                        <a:ext cx="2886861" cy="8722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4915799" y="6146132"/>
          <a:ext cx="300789" cy="4511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3" name="Equation" r:id="rId22" imgW="152280" imgH="228600" progId="Equation.DSMT4">
                  <p:embed/>
                </p:oleObj>
              </mc:Choice>
              <mc:Fallback>
                <p:oleObj name="Equation" r:id="rId22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915799" y="6146132"/>
                        <a:ext cx="300789" cy="4511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直接箭头连接符 7"/>
          <p:cNvCxnSpPr/>
          <p:nvPr/>
        </p:nvCxnSpPr>
        <p:spPr>
          <a:xfrm>
            <a:off x="5237747" y="6352674"/>
            <a:ext cx="42511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对象 8"/>
          <p:cNvGraphicFramePr>
            <a:graphicFrameLocks noChangeAspect="1"/>
          </p:cNvGraphicFramePr>
          <p:nvPr>
            <p:extLst/>
          </p:nvPr>
        </p:nvGraphicFramePr>
        <p:xfrm>
          <a:off x="5758447" y="6139949"/>
          <a:ext cx="313489" cy="4254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4" name="Equation" r:id="rId24" imgW="177480" imgH="241200" progId="Equation.DSMT4">
                  <p:embed/>
                </p:oleObj>
              </mc:Choice>
              <mc:Fallback>
                <p:oleObj name="Equation" r:id="rId24" imgW="177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758447" y="6139949"/>
                        <a:ext cx="313489" cy="4254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/>
          <p:cNvCxnSpPr/>
          <p:nvPr/>
        </p:nvCxnSpPr>
        <p:spPr>
          <a:xfrm>
            <a:off x="7379355" y="6344654"/>
            <a:ext cx="42511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对象 29"/>
          <p:cNvGraphicFramePr>
            <a:graphicFrameLocks noChangeAspect="1"/>
          </p:cNvGraphicFramePr>
          <p:nvPr>
            <p:extLst/>
          </p:nvPr>
        </p:nvGraphicFramePr>
        <p:xfrm>
          <a:off x="7888288" y="6132513"/>
          <a:ext cx="3381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5" name="Equation" r:id="rId26" imgW="190440" imgH="241200" progId="Equation.DSMT4">
                  <p:embed/>
                </p:oleObj>
              </mc:Choice>
              <mc:Fallback>
                <p:oleObj name="Equation" r:id="rId26" imgW="190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888288" y="6132513"/>
                        <a:ext cx="3381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/>
          </p:nvPr>
        </p:nvGraphicFramePr>
        <p:xfrm>
          <a:off x="6596979" y="6118861"/>
          <a:ext cx="750302" cy="459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16" name="Equation" r:id="rId28" imgW="393480" imgH="241200" progId="Equation.DSMT4">
                  <p:embed/>
                </p:oleObj>
              </mc:Choice>
              <mc:Fallback>
                <p:oleObj name="Equation" r:id="rId28" imgW="3934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6596979" y="6118861"/>
                        <a:ext cx="750302" cy="459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457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二、文献调研模块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2798" y="1354132"/>
            <a:ext cx="783771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引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入</a:t>
            </a:r>
            <a:r>
              <a:rPr lang="en-US" altLang="zh-CN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Turning Vector </a:t>
            </a:r>
            <a:r>
              <a:rPr lang="zh-CN" altLang="en-US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概念，提升迭代效率</a:t>
            </a:r>
            <a:endParaRPr lang="en-US" altLang="zh-CN" sz="2200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741773" y="2101515"/>
          <a:ext cx="2025490" cy="5497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4" name="Equation" r:id="rId4" imgW="888840" imgH="241200" progId="Equation.DSMT4">
                  <p:embed/>
                </p:oleObj>
              </mc:Choice>
              <mc:Fallback>
                <p:oleObj name="Equation" r:id="rId4" imgW="888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1773" y="2101515"/>
                        <a:ext cx="2025490" cy="5497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14457" y="210151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1</a:t>
            </a:r>
            <a:endParaRPr lang="zh-CN" alt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314457" y="283143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2</a:t>
            </a:r>
            <a:endParaRPr lang="zh-CN" altLang="en-US" sz="2400" dirty="0"/>
          </a:p>
        </p:txBody>
      </p:sp>
      <p:graphicFrame>
        <p:nvGraphicFramePr>
          <p:cNvPr id="14" name="对象 13"/>
          <p:cNvGraphicFramePr>
            <a:graphicFrameLocks noChangeAspect="1"/>
          </p:cNvGraphicFramePr>
          <p:nvPr>
            <p:extLst/>
          </p:nvPr>
        </p:nvGraphicFramePr>
        <p:xfrm>
          <a:off x="746171" y="2823410"/>
          <a:ext cx="2534228" cy="5534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5" name="Equation" r:id="rId6" imgW="1104840" imgH="241200" progId="Equation.DSMT4">
                  <p:embed/>
                </p:oleObj>
              </mc:Choice>
              <mc:Fallback>
                <p:oleObj name="Equation" r:id="rId6" imgW="11048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6171" y="2823410"/>
                        <a:ext cx="2534228" cy="5534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14457" y="358986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3</a:t>
            </a:r>
            <a:endParaRPr lang="zh-CN" altLang="en-US" sz="2400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/>
          </p:nvPr>
        </p:nvGraphicFramePr>
        <p:xfrm>
          <a:off x="736767" y="3567363"/>
          <a:ext cx="2651125" cy="55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6" name="Equation" r:id="rId8" imgW="1155600" imgH="241200" progId="Equation.DSMT4">
                  <p:embed/>
                </p:oleObj>
              </mc:Choice>
              <mc:Fallback>
                <p:oleObj name="Equation" r:id="rId8" imgW="115560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36767" y="3567363"/>
                        <a:ext cx="2651125" cy="554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/>
          </p:nvPr>
        </p:nvGraphicFramePr>
        <p:xfrm>
          <a:off x="757320" y="4325351"/>
          <a:ext cx="3900692" cy="575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7" name="Equation" r:id="rId10" imgW="1549080" imgH="228600" progId="Equation.DSMT4">
                  <p:embed/>
                </p:oleObj>
              </mc:Choice>
              <mc:Fallback>
                <p:oleObj name="Equation" r:id="rId10" imgW="1549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57320" y="4325351"/>
                        <a:ext cx="3900692" cy="5755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314457" y="435988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4</a:t>
            </a:r>
            <a:endParaRPr lang="zh-CN" altLang="en-US" sz="2400" dirty="0"/>
          </a:p>
        </p:txBody>
      </p:sp>
      <p:graphicFrame>
        <p:nvGraphicFramePr>
          <p:cNvPr id="19" name="对象 18"/>
          <p:cNvGraphicFramePr>
            <a:graphicFrameLocks noChangeAspect="1"/>
          </p:cNvGraphicFramePr>
          <p:nvPr>
            <p:extLst/>
          </p:nvPr>
        </p:nvGraphicFramePr>
        <p:xfrm>
          <a:off x="770020" y="5143359"/>
          <a:ext cx="2294022" cy="6138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8" name="Equation" r:id="rId12" imgW="901440" imgH="241200" progId="Equation.DSMT4">
                  <p:embed/>
                </p:oleObj>
              </mc:Choice>
              <mc:Fallback>
                <p:oleObj name="Equation" r:id="rId12" imgW="901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70020" y="5143359"/>
                        <a:ext cx="2294022" cy="6138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14457" y="523418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5</a:t>
            </a:r>
            <a:endParaRPr lang="zh-CN" altLang="en-US" sz="2400" dirty="0"/>
          </a:p>
        </p:txBody>
      </p:sp>
      <p:sp>
        <p:nvSpPr>
          <p:cNvPr id="26" name="TextBox 25"/>
          <p:cNvSpPr txBox="1"/>
          <p:nvPr/>
        </p:nvSpPr>
        <p:spPr>
          <a:xfrm>
            <a:off x="4726036" y="536251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4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726036" y="2101514"/>
            <a:ext cx="68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3(b)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31" name="对象 30"/>
          <p:cNvGraphicFramePr>
            <a:graphicFrameLocks noChangeAspect="1"/>
          </p:cNvGraphicFramePr>
          <p:nvPr>
            <p:extLst/>
          </p:nvPr>
        </p:nvGraphicFramePr>
        <p:xfrm>
          <a:off x="4726036" y="2798032"/>
          <a:ext cx="4095530" cy="495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9" name="Equation" r:id="rId14" imgW="2311200" imgH="279360" progId="Equation.DSMT4">
                  <p:embed/>
                </p:oleObj>
              </mc:Choice>
              <mc:Fallback>
                <p:oleObj name="Equation" r:id="rId14" imgW="23112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726036" y="2798032"/>
                        <a:ext cx="4095530" cy="4950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>
            <p:extLst/>
          </p:nvPr>
        </p:nvGraphicFramePr>
        <p:xfrm>
          <a:off x="4726036" y="3451848"/>
          <a:ext cx="4315326" cy="14312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0" name="Equation" r:id="rId16" imgW="2527200" imgH="838080" progId="Equation.DSMT4">
                  <p:embed/>
                </p:oleObj>
              </mc:Choice>
              <mc:Fallback>
                <p:oleObj name="Equation" r:id="rId16" imgW="252720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726036" y="3451848"/>
                        <a:ext cx="4315326" cy="14312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3" name="直接箭头连接符 32"/>
          <p:cNvCxnSpPr/>
          <p:nvPr/>
        </p:nvCxnSpPr>
        <p:spPr>
          <a:xfrm>
            <a:off x="6168176" y="5067547"/>
            <a:ext cx="42511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4" name="对象 33"/>
          <p:cNvGraphicFramePr>
            <a:graphicFrameLocks noChangeAspect="1"/>
          </p:cNvGraphicFramePr>
          <p:nvPr>
            <p:extLst/>
          </p:nvPr>
        </p:nvGraphicFramePr>
        <p:xfrm>
          <a:off x="6677109" y="4879192"/>
          <a:ext cx="338137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1" name="Equation" r:id="rId18" imgW="190440" imgH="241200" progId="Equation.DSMT4">
                  <p:embed/>
                </p:oleObj>
              </mc:Choice>
              <mc:Fallback>
                <p:oleObj name="Equation" r:id="rId18" imgW="19044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677109" y="4879192"/>
                        <a:ext cx="338137" cy="425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extLst/>
          </p:nvPr>
        </p:nvGraphicFramePr>
        <p:xfrm>
          <a:off x="5747085" y="4821552"/>
          <a:ext cx="332874" cy="4993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2" name="Equation" r:id="rId20" imgW="152280" imgH="228600" progId="Equation.DSMT4">
                  <p:embed/>
                </p:oleObj>
              </mc:Choice>
              <mc:Fallback>
                <p:oleObj name="Equation" r:id="rId20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5747085" y="4821552"/>
                        <a:ext cx="332874" cy="4993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extLst/>
          </p:nvPr>
        </p:nvGraphicFramePr>
        <p:xfrm>
          <a:off x="5110132" y="5385703"/>
          <a:ext cx="1662527" cy="471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3" name="Equation" r:id="rId22" imgW="850680" imgH="241200" progId="Equation.DSMT4">
                  <p:embed/>
                </p:oleObj>
              </mc:Choice>
              <mc:Fallback>
                <p:oleObj name="Equation" r:id="rId22" imgW="8506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5110132" y="5385703"/>
                        <a:ext cx="1662527" cy="471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4729882" y="612451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5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aphicFrame>
        <p:nvGraphicFramePr>
          <p:cNvPr id="38" name="对象 37"/>
          <p:cNvGraphicFramePr>
            <a:graphicFrameLocks noChangeAspect="1"/>
          </p:cNvGraphicFramePr>
          <p:nvPr>
            <p:extLst/>
          </p:nvPr>
        </p:nvGraphicFramePr>
        <p:xfrm>
          <a:off x="5135478" y="6129650"/>
          <a:ext cx="2614683" cy="456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4" name="Equation" r:id="rId24" imgW="1600200" imgH="279360" progId="Equation.DSMT4">
                  <p:embed/>
                </p:oleObj>
              </mc:Choice>
              <mc:Fallback>
                <p:oleObj name="Equation" r:id="rId24" imgW="1600200" imgH="2793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135478" y="6129650"/>
                        <a:ext cx="2614683" cy="4565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686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二、文献调研模块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2798" y="1354132"/>
            <a:ext cx="783771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引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入</a:t>
            </a:r>
            <a:r>
              <a:rPr lang="en-US" altLang="zh-CN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Turning Vector </a:t>
            </a:r>
            <a:r>
              <a:rPr lang="zh-CN" altLang="en-US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的本质，是进行两次同时迭代</a:t>
            </a:r>
            <a:endParaRPr lang="en-US" altLang="zh-CN" sz="2200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65" y="1954296"/>
            <a:ext cx="4057799" cy="2330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02321" y="2597406"/>
            <a:ext cx="29546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传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统子空间迭代法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只进行一次同时迭代</a:t>
            </a:r>
            <a:endParaRPr lang="zh-CN" altLang="en-US" sz="2400" dirty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65" y="4195206"/>
            <a:ext cx="4057799" cy="26033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7" name="TextBox 26"/>
          <p:cNvSpPr txBox="1"/>
          <p:nvPr/>
        </p:nvSpPr>
        <p:spPr>
          <a:xfrm>
            <a:off x="5202321" y="4466311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引</a:t>
            </a: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入</a:t>
            </a:r>
            <a:r>
              <a:rPr lang="en-US" altLang="zh-CN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Turning Vector</a:t>
            </a: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概念</a:t>
            </a:r>
            <a:endParaRPr lang="en-US" altLang="zh-CN" sz="2400" dirty="0" smtClean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相当</a:t>
            </a:r>
            <a:r>
              <a:rPr lang="zh-CN" altLang="en-US" sz="2400" dirty="0" smtClean="0">
                <a:solidFill>
                  <a:srgbClr val="FF0000"/>
                </a:solidFill>
                <a:latin typeface="黑体" pitchFamily="49" charset="-122"/>
                <a:ea typeface="黑体" pitchFamily="49" charset="-122"/>
              </a:rPr>
              <a:t>于进行两次同时迭代</a:t>
            </a:r>
            <a:endParaRPr lang="zh-CN" altLang="en-US" sz="2400" dirty="0">
              <a:solidFill>
                <a:srgbClr val="FF0000"/>
              </a:solidFill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/>
          </p:nvPr>
        </p:nvGraphicFramePr>
        <p:xfrm>
          <a:off x="5677234" y="5660190"/>
          <a:ext cx="2413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8" name="Equation" r:id="rId6" imgW="1206360" imgH="253800" progId="Equation.DSMT4">
                  <p:embed/>
                </p:oleObj>
              </mc:Choice>
              <mc:Fallback>
                <p:oleObj name="Equation" r:id="rId6" imgW="12063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77234" y="5660190"/>
                        <a:ext cx="24130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6536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二、文献调研模块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42798" y="1271082"/>
            <a:ext cx="7837715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黑体" panose="02010609060101010101" pitchFamily="49" charset="-122"/>
                <a:ea typeface="黑体" panose="02010609060101010101" pitchFamily="49" charset="-122"/>
              </a:rPr>
              <a:t>引</a:t>
            </a:r>
            <a:r>
              <a:rPr lang="zh-CN" altLang="en-US" sz="2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入移轴法，提高迭代法的收敛速度</a:t>
            </a:r>
            <a:endParaRPr lang="en-US" altLang="zh-CN" sz="2200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/>
          </p:nvPr>
        </p:nvGraphicFramePr>
        <p:xfrm>
          <a:off x="741363" y="2101850"/>
          <a:ext cx="2025650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6" name="Equation" r:id="rId4" imgW="888840" imgH="241200" progId="Equation.DSMT4">
                  <p:embed/>
                </p:oleObj>
              </mc:Choice>
              <mc:Fallback>
                <p:oleObj name="Equation" r:id="rId4" imgW="8888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1363" y="2101850"/>
                        <a:ext cx="2025650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1" name="直接箭头连接符 10"/>
          <p:cNvCxnSpPr/>
          <p:nvPr/>
        </p:nvCxnSpPr>
        <p:spPr>
          <a:xfrm>
            <a:off x="3160282" y="2380495"/>
            <a:ext cx="425116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3989464" y="2129458"/>
          <a:ext cx="3236375" cy="5495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7" name="Equation" r:id="rId6" imgW="1346040" imgH="228600" progId="Equation.DSMT4">
                  <p:embed/>
                </p:oleObj>
              </mc:Choice>
              <mc:Fallback>
                <p:oleObj name="Equation" r:id="rId6" imgW="13460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89464" y="2129458"/>
                        <a:ext cx="3236375" cy="5495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/>
          </p:nvPr>
        </p:nvGraphicFramePr>
        <p:xfrm>
          <a:off x="709872" y="2879559"/>
          <a:ext cx="5097366" cy="7459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58" name="Equation" r:id="rId8" imgW="2082600" imgH="304560" progId="Equation.DSMT4">
                  <p:embed/>
                </p:oleObj>
              </mc:Choice>
              <mc:Fallback>
                <p:oleObj name="Equation" r:id="rId8" imgW="2082600" imgH="3045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09872" y="2879559"/>
                        <a:ext cx="5097366" cy="74595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166848" y="3773651"/>
            <a:ext cx="7837715" cy="539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采用新型变带宽存储方案，降低内存占用</a:t>
            </a:r>
            <a:endParaRPr lang="en-US" altLang="zh-CN" sz="2200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77" y="4438650"/>
            <a:ext cx="3333750" cy="201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626" y="4410075"/>
            <a:ext cx="3800475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09506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二、文献调研模块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6847" y="1311188"/>
            <a:ext cx="7837715" cy="5393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采用新型变带宽存储方案，降低内存占用</a:t>
            </a:r>
            <a:endParaRPr lang="en-US" altLang="zh-CN" sz="2200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2" y="2038601"/>
            <a:ext cx="8999116" cy="130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2" y="3473617"/>
            <a:ext cx="8913622" cy="205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矩形 12"/>
          <p:cNvSpPr/>
          <p:nvPr/>
        </p:nvSpPr>
        <p:spPr>
          <a:xfrm>
            <a:off x="166847" y="5736435"/>
            <a:ext cx="85359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基于新型变带宽存储方案（细胞数组），采用新型</a:t>
            </a:r>
            <a:r>
              <a:rPr lang="en-US" altLang="zh-CN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LDL  </a:t>
            </a:r>
            <a:r>
              <a:rPr lang="zh-CN" altLang="en-US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分解方案</a:t>
            </a:r>
            <a:endParaRPr lang="en-US" altLang="zh-CN" sz="2200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60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0" y="1294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 smtClean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二、文献调研模块</a:t>
            </a:r>
            <a:endParaRPr lang="zh-CN" altLang="en-US" sz="4000" b="1" dirty="0"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4011" y="1312117"/>
            <a:ext cx="853597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In-core </a:t>
            </a:r>
            <a:r>
              <a:rPr lang="zh-CN" altLang="en-US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算法和 </a:t>
            </a:r>
            <a:r>
              <a:rPr lang="en-US" altLang="zh-CN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Out-of-core </a:t>
            </a:r>
            <a:r>
              <a:rPr lang="zh-CN" altLang="en-US" sz="22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算法</a:t>
            </a:r>
            <a:endParaRPr lang="en-US" altLang="zh-CN" sz="2200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4176" y="2217639"/>
            <a:ext cx="61173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In-core </a:t>
            </a:r>
            <a:r>
              <a:rPr lang="zh-CN" altLang="en-US" sz="2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算</a:t>
            </a:r>
            <a:r>
              <a:rPr lang="zh-CN" altLang="en-US" sz="2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法将数据全部存储于内存中，计算速度更快</a:t>
            </a:r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694176" y="2979639"/>
            <a:ext cx="838242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Out-of-core </a:t>
            </a:r>
            <a:r>
              <a:rPr lang="zh-CN" altLang="en-US" sz="2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算</a:t>
            </a:r>
            <a:r>
              <a:rPr lang="zh-CN" altLang="en-US" sz="2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法会同时利用硬盘进行数据存储，需要考虑从硬盘到内存的</a:t>
            </a:r>
            <a:endParaRPr lang="en-US" altLang="zh-CN" sz="2000" dirty="0" smtClean="0">
              <a:latin typeface="Times New Roman" pitchFamily="18" charset="0"/>
              <a:ea typeface="黑体" panose="02010609060101010101" pitchFamily="49" charset="-122"/>
              <a:cs typeface="Times New Roman" pitchFamily="18" charset="0"/>
            </a:endParaRPr>
          </a:p>
          <a:p>
            <a:r>
              <a:rPr lang="en-US" altLang="zh-CN" sz="2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                </a:t>
            </a:r>
          </a:p>
          <a:p>
            <a:r>
              <a:rPr lang="en-US" altLang="zh-CN" sz="2000" dirty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</a:t>
            </a:r>
            <a:r>
              <a:rPr lang="en-US" altLang="zh-CN" sz="2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                   </a:t>
            </a:r>
            <a:r>
              <a:rPr lang="zh-CN" altLang="en-US" sz="2000" dirty="0" smtClean="0">
                <a:latin typeface="Times New Roman" pitchFamily="18" charset="0"/>
                <a:ea typeface="黑体" panose="02010609060101010101" pitchFamily="49" charset="-122"/>
                <a:cs typeface="Times New Roman" pitchFamily="18" charset="0"/>
              </a:rPr>
              <a:t>数据交换，会损失一部分计算速度，但能处理更大规模问题</a:t>
            </a:r>
            <a:endParaRPr lang="zh-CN" altLang="en-US" sz="2000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42" y="4170810"/>
            <a:ext cx="8141368" cy="2590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361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3964</TotalTime>
  <Words>1840</Words>
  <Application>Microsoft Office PowerPoint</Application>
  <PresentationFormat>全屏显示(4:3)</PresentationFormat>
  <Paragraphs>423</Paragraphs>
  <Slides>35</Slides>
  <Notes>35</Notes>
  <HiddenSlides>0</HiddenSlides>
  <MMClips>2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6" baseType="lpstr">
      <vt:lpstr>等线</vt:lpstr>
      <vt:lpstr>黑体</vt:lpstr>
      <vt:lpstr>楷体</vt:lpstr>
      <vt:lpstr>宋体</vt:lpstr>
      <vt:lpstr>Arial</vt:lpstr>
      <vt:lpstr>Calibri</vt:lpstr>
      <vt:lpstr>Calibri Light</vt:lpstr>
      <vt:lpstr>Times New Roman</vt:lpstr>
      <vt:lpstr>Wingdings</vt:lpstr>
      <vt:lpstr>Office 主题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202</cp:lastModifiedBy>
  <cp:revision>628</cp:revision>
  <dcterms:created xsi:type="dcterms:W3CDTF">2016-05-30T14:08:37Z</dcterms:created>
  <dcterms:modified xsi:type="dcterms:W3CDTF">2019-06-04T11:43:08Z</dcterms:modified>
</cp:coreProperties>
</file>